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media/image3.png" ContentType="image/png"/>
  <Override PartName="/ppt/media/image1.jpeg" ContentType="image/jpe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8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8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8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8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691DEBE-205C-4985-8082-BA654D3D68D8}"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571680" y="714240"/>
            <a:ext cx="4571640" cy="1928160"/>
          </a:xfrm>
          <a:prstGeom prst="rect">
            <a:avLst/>
          </a:prstGeom>
        </p:spPr>
      </p:sp>
      <p:sp>
        <p:nvSpPr>
          <p:cNvPr id="178"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79"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33EE6153-7E90-49BD-972D-913058599B73}"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571680" y="714240"/>
            <a:ext cx="4571640" cy="1928880"/>
          </a:xfrm>
          <a:prstGeom prst="rect">
            <a:avLst/>
          </a:prstGeom>
        </p:spPr>
      </p:sp>
      <p:sp>
        <p:nvSpPr>
          <p:cNvPr id="181"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82"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B22D529B-A3AB-4913-B7FE-D208A4BCD7C9}"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571680" y="714240"/>
            <a:ext cx="4571640" cy="1928880"/>
          </a:xfrm>
          <a:prstGeom prst="rect">
            <a:avLst/>
          </a:prstGeom>
        </p:spPr>
      </p:sp>
      <p:sp>
        <p:nvSpPr>
          <p:cNvPr id="154"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55"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1D65290A-8EE6-4F78-99EE-2D632B154582}" type="slidenum">
              <a:rPr b="0" lang="en-US" sz="900" spc="-1" strike="noStrike">
                <a:solidFill>
                  <a:srgbClr val="000000"/>
                </a:solidFill>
                <a:latin typeface="Arial"/>
                <a:ea typeface="Arial"/>
              </a:rPr>
              <a:t>1</a:t>
            </a:fld>
            <a:endParaRPr b="0" lang="en-US" sz="9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571680" y="714240"/>
            <a:ext cx="4571640" cy="1928880"/>
          </a:xfrm>
          <a:prstGeom prst="rect">
            <a:avLst/>
          </a:prstGeom>
        </p:spPr>
      </p:sp>
      <p:sp>
        <p:nvSpPr>
          <p:cNvPr id="157"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58"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A3F06D00-E62B-4788-A506-A8F18C79F3BA}"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571680" y="714240"/>
            <a:ext cx="4571640" cy="1928880"/>
          </a:xfrm>
          <a:prstGeom prst="rect">
            <a:avLst/>
          </a:prstGeom>
        </p:spPr>
      </p:sp>
      <p:sp>
        <p:nvSpPr>
          <p:cNvPr id="160"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61"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86410BDB-9F59-4451-8A33-63718072AF1F}"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571680" y="714240"/>
            <a:ext cx="4571640" cy="1928880"/>
          </a:xfrm>
          <a:prstGeom prst="rect">
            <a:avLst/>
          </a:prstGeom>
        </p:spPr>
      </p:sp>
      <p:sp>
        <p:nvSpPr>
          <p:cNvPr id="163"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64"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9338B85A-A8F3-48B5-8E03-9403D708F1EA}"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571680" y="714240"/>
            <a:ext cx="4571640" cy="1928160"/>
          </a:xfrm>
          <a:prstGeom prst="rect">
            <a:avLst/>
          </a:prstGeom>
        </p:spPr>
      </p:sp>
      <p:sp>
        <p:nvSpPr>
          <p:cNvPr id="166"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67"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DABD3832-F210-4CEE-B907-21210E3F3DE7}"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571680" y="714240"/>
            <a:ext cx="4571640" cy="1928880"/>
          </a:xfrm>
          <a:prstGeom prst="rect">
            <a:avLst/>
          </a:prstGeom>
        </p:spPr>
      </p:sp>
      <p:sp>
        <p:nvSpPr>
          <p:cNvPr id="169"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70"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BD260742-BB7F-42DF-9693-506892B63A1C}"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571680" y="714240"/>
            <a:ext cx="4571640" cy="1928160"/>
          </a:xfrm>
          <a:prstGeom prst="rect">
            <a:avLst/>
          </a:prstGeom>
        </p:spPr>
      </p:sp>
      <p:sp>
        <p:nvSpPr>
          <p:cNvPr id="172"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73"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A9149E0F-154B-4183-8CC7-9F9862793B2F}"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571680" y="714240"/>
            <a:ext cx="4571640" cy="1928160"/>
          </a:xfrm>
          <a:prstGeom prst="rect">
            <a:avLst/>
          </a:prstGeom>
        </p:spPr>
      </p:sp>
      <p:sp>
        <p:nvSpPr>
          <p:cNvPr id="175" name="PlaceHolder 2"/>
          <p:cNvSpPr>
            <a:spLocks noGrp="1"/>
          </p:cNvSpPr>
          <p:nvPr>
            <p:ph type="body"/>
          </p:nvPr>
        </p:nvSpPr>
        <p:spPr>
          <a:xfrm>
            <a:off x="571680" y="2750040"/>
            <a:ext cx="4571640" cy="2250000"/>
          </a:xfrm>
          <a:prstGeom prst="rect">
            <a:avLst/>
          </a:prstGeom>
        </p:spPr>
        <p:txBody>
          <a:bodyPr lIns="69840" rIns="69840" tIns="34920" bIns="34920">
            <a:noAutofit/>
          </a:bodyPr>
          <a:p>
            <a:endParaRPr b="0" lang="en-US" sz="2000" spc="-1" strike="noStrike">
              <a:latin typeface="Arial"/>
            </a:endParaRPr>
          </a:p>
        </p:txBody>
      </p:sp>
      <p:sp>
        <p:nvSpPr>
          <p:cNvPr id="176" name="TextShape 3"/>
          <p:cNvSpPr txBox="1"/>
          <p:nvPr/>
        </p:nvSpPr>
        <p:spPr>
          <a:xfrm>
            <a:off x="3237120" y="5428440"/>
            <a:ext cx="2476080" cy="286200"/>
          </a:xfrm>
          <a:prstGeom prst="rect">
            <a:avLst/>
          </a:prstGeom>
          <a:noFill/>
          <a:ln>
            <a:noFill/>
          </a:ln>
        </p:spPr>
        <p:txBody>
          <a:bodyPr lIns="69840" rIns="69840" tIns="34920" bIns="34920" anchor="b">
            <a:noAutofit/>
          </a:bodyPr>
          <a:p>
            <a:pPr algn="r">
              <a:lnSpc>
                <a:spcPct val="100000"/>
              </a:lnSpc>
            </a:pPr>
            <a:fld id="{B2B58B2B-3669-4EA1-9B19-A5F5F4EA7BBD}" type="slidenum">
              <a:rPr b="0" lang="en-US" sz="1100" spc="-1" strike="noStrike">
                <a:solidFill>
                  <a:srgbClr val="000000"/>
                </a:solidFill>
                <a:latin typeface="Arial"/>
                <a:ea typeface="Arial"/>
              </a:rPr>
              <a:t>1</a:t>
            </a:fld>
            <a:endParaRPr b="0" lang="en-US" sz="11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p:nvPr>
        </p:nvSpPr>
        <p:spPr>
          <a:xfrm>
            <a:off x="3108960" y="4783320"/>
            <a:ext cx="2925720" cy="256680"/>
          </a:xfrm>
          <a:prstGeom prst="rect">
            <a:avLst/>
          </a:prstGeom>
        </p:spPr>
        <p:txBody>
          <a:bodyPr lIns="0" rIns="0" tIns="0" bIns="0">
            <a:noAutofit/>
          </a:bodyPr>
          <a:p>
            <a:endParaRPr b="0" lang="en-US" sz="2400" spc="-1" strike="noStrike">
              <a:latin typeface="Times New Roman"/>
            </a:endParaRPr>
          </a:p>
        </p:txBody>
      </p:sp>
      <p:sp>
        <p:nvSpPr>
          <p:cNvPr id="1" name="PlaceHolder 2"/>
          <p:cNvSpPr>
            <a:spLocks noGrp="1"/>
          </p:cNvSpPr>
          <p:nvPr>
            <p:ph type="dt"/>
          </p:nvPr>
        </p:nvSpPr>
        <p:spPr>
          <a:xfrm>
            <a:off x="457200" y="4783320"/>
            <a:ext cx="2102760" cy="256680"/>
          </a:xfrm>
          <a:prstGeom prst="rect">
            <a:avLst/>
          </a:prstGeom>
        </p:spPr>
        <p:txBody>
          <a:bodyPr lIns="0" rIns="0" tIns="0" bIns="0">
            <a:noAutofit/>
          </a:bodyPr>
          <a:p>
            <a:endParaRPr b="0" lang="en-US" sz="2400" spc="-1" strike="noStrike">
              <a:latin typeface="Times New Roman"/>
            </a:endParaRPr>
          </a:p>
        </p:txBody>
      </p:sp>
      <p:sp>
        <p:nvSpPr>
          <p:cNvPr id="2" name="PlaceHolder 3"/>
          <p:cNvSpPr>
            <a:spLocks noGrp="1"/>
          </p:cNvSpPr>
          <p:nvPr>
            <p:ph type="sldNum"/>
          </p:nvPr>
        </p:nvSpPr>
        <p:spPr>
          <a:xfrm>
            <a:off x="6583680" y="4783320"/>
            <a:ext cx="2102760" cy="256680"/>
          </a:xfrm>
          <a:prstGeom prst="rect">
            <a:avLst/>
          </a:prstGeom>
        </p:spPr>
        <p:txBody>
          <a:bodyPr lIns="0" rIns="0" tIns="0" bIns="0">
            <a:noAutofit/>
          </a:bodyPr>
          <a:p>
            <a:endParaRPr b="0" lang="en-US" sz="2400" spc="-1" strike="noStrike">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1637640" y="154800"/>
            <a:ext cx="5867640" cy="320400"/>
          </a:xfrm>
          <a:prstGeom prst="rect">
            <a:avLst/>
          </a:prstGeom>
          <a:noFill/>
          <a:ln>
            <a:noFill/>
          </a:ln>
        </p:spPr>
        <p:style>
          <a:lnRef idx="0"/>
          <a:fillRef idx="0"/>
          <a:effectRef idx="0"/>
          <a:fontRef idx="minor"/>
        </p:style>
        <p:txBody>
          <a:bodyPr lIns="0" rIns="0" tIns="12600" bIns="0">
            <a:noAutofit/>
          </a:bodyPr>
          <a:p>
            <a:pPr marL="12600">
              <a:lnSpc>
                <a:spcPct val="100000"/>
              </a:lnSpc>
            </a:pPr>
            <a:r>
              <a:rPr b="1" lang="en-US" sz="2000" spc="-1" strike="noStrike">
                <a:solidFill>
                  <a:srgbClr val="000000"/>
                </a:solidFill>
                <a:latin typeface="Times New Roman"/>
                <a:ea typeface="Times New Roman"/>
              </a:rPr>
              <a:t>SHARDA UNIVERSITY GREATER NOIDA</a:t>
            </a:r>
            <a:endParaRPr b="0" lang="en-US" sz="2000" spc="-1" strike="noStrike">
              <a:latin typeface="Arial"/>
            </a:endParaRPr>
          </a:p>
        </p:txBody>
      </p:sp>
      <p:sp>
        <p:nvSpPr>
          <p:cNvPr id="86" name="CustomShape 2"/>
          <p:cNvSpPr/>
          <p:nvPr/>
        </p:nvSpPr>
        <p:spPr>
          <a:xfrm>
            <a:off x="2498040" y="1841040"/>
            <a:ext cx="3544920" cy="710280"/>
          </a:xfrm>
          <a:prstGeom prst="rect">
            <a:avLst/>
          </a:prstGeom>
          <a:noFill/>
          <a:ln>
            <a:noFill/>
          </a:ln>
        </p:spPr>
        <p:style>
          <a:lnRef idx="0"/>
          <a:fillRef idx="0"/>
          <a:effectRef idx="0"/>
          <a:fontRef idx="minor"/>
        </p:style>
        <p:txBody>
          <a:bodyPr lIns="0" rIns="0" tIns="12600" bIns="0">
            <a:noAutofit/>
          </a:bodyPr>
          <a:p>
            <a:pPr algn="ctr">
              <a:lnSpc>
                <a:spcPct val="100000"/>
              </a:lnSpc>
            </a:pPr>
            <a:r>
              <a:rPr b="1" lang="en-US" sz="1500" spc="-1" strike="noStrike">
                <a:solidFill>
                  <a:srgbClr val="212328"/>
                </a:solidFill>
                <a:latin typeface="Times New Roman"/>
                <a:ea typeface="Times New Roman"/>
              </a:rPr>
              <a:t>Community Connect</a:t>
            </a:r>
            <a:endParaRPr b="0" lang="en-US" sz="1500" spc="-1" strike="noStrike">
              <a:latin typeface="Arial"/>
            </a:endParaRPr>
          </a:p>
          <a:p>
            <a:pPr algn="ctr">
              <a:lnSpc>
                <a:spcPct val="100000"/>
              </a:lnSpc>
            </a:pPr>
            <a:endParaRPr b="0" lang="en-US" sz="1500" spc="-1" strike="noStrike">
              <a:latin typeface="Arial"/>
            </a:endParaRPr>
          </a:p>
          <a:p>
            <a:pPr algn="ctr">
              <a:lnSpc>
                <a:spcPct val="100000"/>
              </a:lnSpc>
            </a:pPr>
            <a:r>
              <a:rPr b="1" lang="en-US" sz="1500" spc="-1" strike="noStrike">
                <a:solidFill>
                  <a:srgbClr val="000000"/>
                </a:solidFill>
                <a:latin typeface="Times New Roman"/>
                <a:ea typeface="Times New Roman"/>
              </a:rPr>
              <a:t>2024-2025 (Fifth Semester)</a:t>
            </a:r>
            <a:endParaRPr b="0" lang="en-US" sz="1500" spc="-1" strike="noStrike">
              <a:latin typeface="Arial"/>
            </a:endParaRPr>
          </a:p>
        </p:txBody>
      </p:sp>
      <p:graphicFrame>
        <p:nvGraphicFramePr>
          <p:cNvPr id="87" name="Table 3"/>
          <p:cNvGraphicFramePr/>
          <p:nvPr/>
        </p:nvGraphicFramePr>
        <p:xfrm>
          <a:off x="1109880" y="2907720"/>
          <a:ext cx="6923160" cy="841320"/>
        </p:xfrm>
        <a:graphic>
          <a:graphicData uri="http://schemas.openxmlformats.org/drawingml/2006/table">
            <a:tbl>
              <a:tblPr/>
              <a:tblGrid>
                <a:gridCol w="2193840"/>
                <a:gridCol w="3031200"/>
                <a:gridCol w="1698480"/>
              </a:tblGrid>
              <a:tr h="196200">
                <a:tc>
                  <a:tcPr>
                    <a:lnL w="9360">
                      <a:solidFill>
                        <a:srgbClr val="000000"/>
                      </a:solidFill>
                    </a:lnL>
                    <a:lnR w="9360">
                      <a:solidFill>
                        <a:srgbClr val="000000"/>
                      </a:solidFill>
                    </a:lnR>
                    <a:lnT w="9360">
                      <a:solidFill>
                        <a:srgbClr val="000000"/>
                      </a:solidFill>
                    </a:lnT>
                    <a:lnB w="9360">
                      <a:solidFill>
                        <a:srgbClr val="000000"/>
                      </a:solidFill>
                    </a:lnB>
                    <a:noFill/>
                  </a:tcPr>
                </a:tc>
                <a:tc>
                  <a:txBody>
                    <a:bodyPr lIns="0" rIns="0" tIns="0" bIns="0">
                      <a:noAutofit/>
                    </a:bodyPr>
                    <a:p>
                      <a:pPr>
                        <a:lnSpc>
                          <a:spcPct val="109000"/>
                        </a:lnSpc>
                      </a:pPr>
                      <a:r>
                        <a:rPr b="1" lang="en-US" sz="1000" spc="-1" strike="noStrike">
                          <a:solidFill>
                            <a:srgbClr val="000000"/>
                          </a:solidFill>
                          <a:latin typeface="Times New Roman"/>
                          <a:ea typeface="Times New Roman"/>
                        </a:rPr>
                        <a:t>B.tech CSE section -C</a:t>
                      </a:r>
                      <a:endParaRPr b="0" lang="en-US" sz="1000" spc="-1" strike="noStrike">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noFill/>
                  </a:tcPr>
                </a:tc>
                <a:tc>
                  <a:tcPr>
                    <a:lnL w="9360">
                      <a:solidFill>
                        <a:srgbClr val="000000"/>
                      </a:solidFill>
                    </a:lnL>
                    <a:lnR w="9360">
                      <a:solidFill>
                        <a:srgbClr val="000000"/>
                      </a:solidFill>
                    </a:lnR>
                    <a:lnT w="9360">
                      <a:solidFill>
                        <a:srgbClr val="000000"/>
                      </a:solidFill>
                    </a:lnT>
                    <a:lnB w="9360">
                      <a:solidFill>
                        <a:srgbClr val="000000"/>
                      </a:solidFill>
                    </a:lnB>
                    <a:noFill/>
                  </a:tcPr>
                </a:tc>
              </a:tr>
              <a:tr h="218160">
                <a:tc>
                  <a:txBody>
                    <a:bodyPr lIns="0" rIns="25200" tIns="0" bIns="0">
                      <a:noAutofit/>
                    </a:bodyPr>
                    <a:p>
                      <a:pPr marL="12600">
                        <a:lnSpc>
                          <a:spcPct val="100000"/>
                        </a:lnSpc>
                      </a:pPr>
                      <a:r>
                        <a:rPr b="1" lang="en-US" sz="900" spc="-1" strike="noStrike">
                          <a:solidFill>
                            <a:srgbClr val="000000"/>
                          </a:solidFill>
                          <a:latin typeface="Times New Roman"/>
                          <a:ea typeface="Times New Roman"/>
                        </a:rPr>
                        <a:t>Name</a:t>
                      </a:r>
                      <a:endParaRPr b="0" lang="en-US" sz="900" spc="-1" strike="noStrike">
                        <a:latin typeface="Arial"/>
                      </a:endParaRPr>
                    </a:p>
                  </a:txBody>
                  <a:tcPr marR="25200">
                    <a:lnL w="9360">
                      <a:solidFill>
                        <a:srgbClr val="000000"/>
                      </a:solidFill>
                    </a:lnL>
                    <a:lnR w="9360">
                      <a:solidFill>
                        <a:srgbClr val="000000"/>
                      </a:solidFill>
                    </a:lnR>
                    <a:lnT w="9360">
                      <a:solidFill>
                        <a:srgbClr val="000000"/>
                      </a:solidFill>
                    </a:lnT>
                    <a:lnB w="9360">
                      <a:solidFill>
                        <a:srgbClr val="000000"/>
                      </a:solidFill>
                    </a:lnB>
                    <a:noFill/>
                  </a:tcPr>
                </a:tc>
                <a:tc>
                  <a:txBody>
                    <a:bodyPr lIns="0" rIns="25200" tIns="0" bIns="0">
                      <a:noAutofit/>
                    </a:bodyPr>
                    <a:p>
                      <a:pPr marL="330120">
                        <a:lnSpc>
                          <a:spcPct val="100000"/>
                        </a:lnSpc>
                      </a:pPr>
                      <a:r>
                        <a:rPr b="1" lang="en-US" sz="900" spc="-1" strike="noStrike">
                          <a:solidFill>
                            <a:srgbClr val="000000"/>
                          </a:solidFill>
                          <a:latin typeface="Times New Roman"/>
                          <a:ea typeface="Times New Roman"/>
                        </a:rPr>
                        <a:t>System ID</a:t>
                      </a:r>
                      <a:endParaRPr b="0" lang="en-US" sz="900" spc="-1" strike="noStrike">
                        <a:latin typeface="Arial"/>
                      </a:endParaRPr>
                    </a:p>
                  </a:txBody>
                  <a:tcPr marR="25200">
                    <a:lnL w="9360">
                      <a:solidFill>
                        <a:srgbClr val="000000"/>
                      </a:solidFill>
                    </a:lnL>
                    <a:lnR w="9360">
                      <a:solidFill>
                        <a:srgbClr val="000000"/>
                      </a:solidFill>
                    </a:lnR>
                    <a:lnT w="9360">
                      <a:solidFill>
                        <a:srgbClr val="000000"/>
                      </a:solidFill>
                    </a:lnT>
                    <a:lnB w="9360">
                      <a:solidFill>
                        <a:srgbClr val="000000"/>
                      </a:solidFill>
                    </a:lnB>
                    <a:noFill/>
                  </a:tcPr>
                </a:tc>
                <a:tc>
                  <a:txBody>
                    <a:bodyPr lIns="0" rIns="25200" tIns="0" bIns="0">
                      <a:noAutofit/>
                    </a:bodyPr>
                    <a:p>
                      <a:pPr marL="177840">
                        <a:lnSpc>
                          <a:spcPct val="100000"/>
                        </a:lnSpc>
                      </a:pPr>
                      <a:r>
                        <a:rPr b="1" lang="en-US" sz="900" spc="-1" strike="noStrike">
                          <a:solidFill>
                            <a:srgbClr val="000000"/>
                          </a:solidFill>
                          <a:latin typeface="Times New Roman"/>
                          <a:ea typeface="Times New Roman"/>
                        </a:rPr>
                        <a:t>RollNo.</a:t>
                      </a:r>
                      <a:endParaRPr b="0" lang="en-US" sz="900" spc="-1" strike="noStrike">
                        <a:latin typeface="Arial"/>
                      </a:endParaRPr>
                    </a:p>
                  </a:txBody>
                  <a:tcPr marR="25200">
                    <a:lnL w="9360">
                      <a:solidFill>
                        <a:srgbClr val="000000"/>
                      </a:solidFill>
                    </a:lnL>
                    <a:lnR w="9360">
                      <a:solidFill>
                        <a:srgbClr val="000000"/>
                      </a:solidFill>
                    </a:lnR>
                    <a:lnT w="9360">
                      <a:solidFill>
                        <a:srgbClr val="000000"/>
                      </a:solidFill>
                    </a:lnT>
                    <a:lnB w="9360">
                      <a:solidFill>
                        <a:srgbClr val="000000"/>
                      </a:solidFill>
                    </a:lnB>
                    <a:noFill/>
                  </a:tcPr>
                </a:tc>
              </a:tr>
              <a:tr h="214920">
                <a:tc>
                  <a:tcPr marR="21240">
                    <a:lnL w="9360">
                      <a:solidFill>
                        <a:srgbClr val="000000"/>
                      </a:solidFill>
                    </a:lnL>
                    <a:lnR w="9360">
                      <a:solidFill>
                        <a:srgbClr val="000000"/>
                      </a:solidFill>
                    </a:lnR>
                    <a:lnT w="9360">
                      <a:solidFill>
                        <a:srgbClr val="000000"/>
                      </a:solidFill>
                    </a:lnT>
                    <a:lnB w="9360">
                      <a:solidFill>
                        <a:srgbClr val="000000"/>
                      </a:solidFill>
                    </a:lnB>
                    <a:noFill/>
                  </a:tcPr>
                </a:tc>
                <a:tc>
                  <a:tcPr marR="21240">
                    <a:lnL w="9360">
                      <a:solidFill>
                        <a:srgbClr val="000000"/>
                      </a:solidFill>
                    </a:lnL>
                    <a:lnR w="9360">
                      <a:solidFill>
                        <a:srgbClr val="000000"/>
                      </a:solidFill>
                    </a:lnR>
                    <a:lnT w="9360">
                      <a:solidFill>
                        <a:srgbClr val="000000"/>
                      </a:solidFill>
                    </a:lnT>
                    <a:lnB w="9360">
                      <a:solidFill>
                        <a:srgbClr val="000000"/>
                      </a:solidFill>
                    </a:lnB>
                    <a:noFill/>
                  </a:tcPr>
                </a:tc>
                <a:tc>
                  <a:tcPr marR="21240">
                    <a:lnL w="9360">
                      <a:solidFill>
                        <a:srgbClr val="000000"/>
                      </a:solidFill>
                    </a:lnL>
                    <a:lnR w="9360">
                      <a:solidFill>
                        <a:srgbClr val="000000"/>
                      </a:solidFill>
                    </a:lnR>
                    <a:lnT w="9360">
                      <a:solidFill>
                        <a:srgbClr val="000000"/>
                      </a:solidFill>
                    </a:lnT>
                    <a:lnB w="9360">
                      <a:solidFill>
                        <a:srgbClr val="000000"/>
                      </a:solidFill>
                    </a:lnB>
                    <a:noFill/>
                  </a:tcPr>
                </a:tc>
              </a:tr>
              <a:tr h="212040">
                <a:tc>
                  <a:txBody>
                    <a:bodyPr lIns="0" rIns="21960" tIns="0" bIns="0">
                      <a:noAutofit/>
                    </a:bodyPr>
                    <a:p>
                      <a:pPr marL="12600">
                        <a:lnSpc>
                          <a:spcPct val="100000"/>
                        </a:lnSpc>
                      </a:pPr>
                      <a:r>
                        <a:rPr b="1" lang="en-US" sz="900" spc="-1" strike="noStrike">
                          <a:solidFill>
                            <a:srgbClr val="000000"/>
                          </a:solidFill>
                          <a:latin typeface="Times New Roman"/>
                          <a:ea typeface="Times New Roman"/>
                        </a:rPr>
                        <a:t>Salman Gazi</a:t>
                      </a:r>
                      <a:endParaRPr b="0" lang="en-US" sz="900" spc="-1" strike="noStrike">
                        <a:latin typeface="Arial"/>
                      </a:endParaRPr>
                    </a:p>
                  </a:txBody>
                  <a:tcPr marR="21960">
                    <a:lnL w="9360">
                      <a:solidFill>
                        <a:srgbClr val="000000"/>
                      </a:solidFill>
                    </a:lnL>
                    <a:lnR w="9360">
                      <a:solidFill>
                        <a:srgbClr val="000000"/>
                      </a:solidFill>
                    </a:lnR>
                    <a:lnT w="9360">
                      <a:solidFill>
                        <a:srgbClr val="000000"/>
                      </a:solidFill>
                    </a:lnT>
                    <a:lnB w="9360">
                      <a:solidFill>
                        <a:srgbClr val="000000"/>
                      </a:solidFill>
                    </a:lnB>
                    <a:noFill/>
                  </a:tcPr>
                </a:tc>
                <a:tc>
                  <a:txBody>
                    <a:bodyPr lIns="0" rIns="21960" tIns="0" bIns="0">
                      <a:noAutofit/>
                    </a:bodyPr>
                    <a:p>
                      <a:pPr marL="317520">
                        <a:lnSpc>
                          <a:spcPct val="100000"/>
                        </a:lnSpc>
                      </a:pPr>
                      <a:r>
                        <a:rPr b="1" lang="en-US" sz="900" spc="-1" strike="noStrike">
                          <a:solidFill>
                            <a:srgbClr val="000000"/>
                          </a:solidFill>
                          <a:latin typeface="Times New Roman"/>
                          <a:ea typeface="Times New Roman"/>
                        </a:rPr>
                        <a:t>2022001198</a:t>
                      </a:r>
                      <a:endParaRPr b="0" lang="en-US" sz="900" spc="-1" strike="noStrike">
                        <a:latin typeface="Arial"/>
                      </a:endParaRPr>
                    </a:p>
                  </a:txBody>
                  <a:tcPr marR="21960">
                    <a:lnL w="9360">
                      <a:solidFill>
                        <a:srgbClr val="000000"/>
                      </a:solidFill>
                    </a:lnL>
                    <a:lnR w="9360">
                      <a:solidFill>
                        <a:srgbClr val="000000"/>
                      </a:solidFill>
                    </a:lnR>
                    <a:lnT w="9360">
                      <a:solidFill>
                        <a:srgbClr val="000000"/>
                      </a:solidFill>
                    </a:lnT>
                    <a:lnB w="9360">
                      <a:solidFill>
                        <a:srgbClr val="000000"/>
                      </a:solidFill>
                    </a:lnB>
                    <a:noFill/>
                  </a:tcPr>
                </a:tc>
                <a:tc>
                  <a:txBody>
                    <a:bodyPr lIns="0" rIns="21960" tIns="0" bIns="0">
                      <a:noAutofit/>
                    </a:bodyPr>
                    <a:p>
                      <a:pPr marL="165240">
                        <a:lnSpc>
                          <a:spcPct val="100000"/>
                        </a:lnSpc>
                      </a:pPr>
                      <a:r>
                        <a:rPr b="1" lang="en-US" sz="900" spc="-1" strike="noStrike">
                          <a:solidFill>
                            <a:srgbClr val="000000"/>
                          </a:solidFill>
                          <a:latin typeface="Times New Roman"/>
                          <a:ea typeface="Times New Roman"/>
                        </a:rPr>
                        <a:t>2201010620</a:t>
                      </a:r>
                      <a:endParaRPr b="0" lang="en-US" sz="900" spc="-1" strike="noStrike">
                        <a:latin typeface="Arial"/>
                      </a:endParaRPr>
                    </a:p>
                  </a:txBody>
                  <a:tcPr marR="21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88" name="CustomShape 4"/>
          <p:cNvSpPr/>
          <p:nvPr/>
        </p:nvSpPr>
        <p:spPr>
          <a:xfrm>
            <a:off x="1783080" y="3876840"/>
            <a:ext cx="5348160" cy="1207440"/>
          </a:xfrm>
          <a:prstGeom prst="rect">
            <a:avLst/>
          </a:prstGeom>
          <a:noFill/>
          <a:ln>
            <a:noFill/>
          </a:ln>
        </p:spPr>
        <p:style>
          <a:lnRef idx="0"/>
          <a:fillRef idx="0"/>
          <a:effectRef idx="0"/>
          <a:fontRef idx="minor"/>
        </p:style>
        <p:txBody>
          <a:bodyPr lIns="0" rIns="0" tIns="139680" bIns="0">
            <a:noAutofit/>
          </a:bodyPr>
          <a:p>
            <a:pPr algn="ctr">
              <a:lnSpc>
                <a:spcPct val="100000"/>
              </a:lnSpc>
            </a:pPr>
            <a:r>
              <a:rPr b="1" lang="en-US" sz="1300" spc="-1" strike="noStrike">
                <a:solidFill>
                  <a:srgbClr val="000000"/>
                </a:solidFill>
                <a:latin typeface="Times New Roman"/>
                <a:ea typeface="Times New Roman"/>
              </a:rPr>
              <a:t>Submitted To:</a:t>
            </a:r>
            <a:endParaRPr b="0" lang="en-US" sz="1300" spc="-1" strike="noStrike">
              <a:latin typeface="Arial"/>
            </a:endParaRPr>
          </a:p>
          <a:p>
            <a:pPr marL="720" algn="ctr">
              <a:lnSpc>
                <a:spcPct val="100000"/>
              </a:lnSpc>
              <a:spcBef>
                <a:spcPts val="1001"/>
              </a:spcBef>
            </a:pPr>
            <a:r>
              <a:rPr b="1" lang="en-US" sz="1300" spc="-1" strike="noStrike">
                <a:solidFill>
                  <a:srgbClr val="000000"/>
                </a:solidFill>
                <a:latin typeface="Times New Roman"/>
                <a:ea typeface="Times New Roman"/>
              </a:rPr>
              <a:t>Mr.Bal Saraswat</a:t>
            </a:r>
            <a:endParaRPr b="0" lang="en-US" sz="1300" spc="-1" strike="noStrike">
              <a:latin typeface="Arial"/>
            </a:endParaRPr>
          </a:p>
          <a:p>
            <a:pPr marL="720" algn="ctr">
              <a:lnSpc>
                <a:spcPct val="100000"/>
              </a:lnSpc>
              <a:spcBef>
                <a:spcPts val="1001"/>
              </a:spcBef>
            </a:pPr>
            <a:r>
              <a:rPr b="1" lang="en-US" sz="1200" spc="-1" strike="noStrike">
                <a:solidFill>
                  <a:srgbClr val="000000"/>
                </a:solidFill>
                <a:latin typeface="Times New Roman"/>
                <a:ea typeface="Times New Roman"/>
              </a:rPr>
              <a:t>Asst. Professor</a:t>
            </a:r>
            <a:endParaRPr b="0" lang="en-US" sz="1200" spc="-1" strike="noStrike">
              <a:latin typeface="Arial"/>
            </a:endParaRPr>
          </a:p>
          <a:p>
            <a:pPr marL="12240" algn="ctr">
              <a:lnSpc>
                <a:spcPct val="100000"/>
              </a:lnSpc>
              <a:spcBef>
                <a:spcPts val="170"/>
              </a:spcBef>
            </a:pPr>
            <a:r>
              <a:rPr b="1" lang="en-US" sz="1400" spc="-1" strike="noStrike">
                <a:solidFill>
                  <a:srgbClr val="000000"/>
                </a:solidFill>
                <a:latin typeface="Times New Roman"/>
                <a:ea typeface="Times New Roman"/>
              </a:rPr>
              <a:t>DEPARTMENT OF COMPUTER SCIENCE &amp;  ENGINEERING</a:t>
            </a:r>
            <a:endParaRPr b="0" lang="en-US" sz="1400" spc="-1" strike="noStrike">
              <a:latin typeface="Arial"/>
            </a:endParaRPr>
          </a:p>
        </p:txBody>
      </p:sp>
      <p:pic>
        <p:nvPicPr>
          <p:cNvPr id="89" name="Google Shape;64;p16" descr=""/>
          <p:cNvPicPr/>
          <p:nvPr/>
        </p:nvPicPr>
        <p:blipFill>
          <a:blip r:embed="rId1"/>
          <a:stretch/>
        </p:blipFill>
        <p:spPr>
          <a:xfrm>
            <a:off x="3187080" y="540360"/>
            <a:ext cx="2258280" cy="10670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45" name="CustomShape 2"/>
          <p:cNvSpPr/>
          <p:nvPr/>
        </p:nvSpPr>
        <p:spPr>
          <a:xfrm>
            <a:off x="0" y="0"/>
            <a:ext cx="9143640" cy="5143320"/>
          </a:xfrm>
          <a:prstGeom prst="rect">
            <a:avLst/>
          </a:prstGeom>
          <a:solidFill>
            <a:srgbClr val="fff8f0"/>
          </a:solidFill>
          <a:ln>
            <a:noFill/>
          </a:ln>
        </p:spPr>
        <p:style>
          <a:lnRef idx="0"/>
          <a:fillRef idx="0"/>
          <a:effectRef idx="0"/>
          <a:fontRef idx="minor"/>
        </p:style>
      </p:sp>
      <p:pic>
        <p:nvPicPr>
          <p:cNvPr id="146" name="Google Shape;175;p26" descr=""/>
          <p:cNvPicPr/>
          <p:nvPr/>
        </p:nvPicPr>
        <p:blipFill>
          <a:blip r:embed="rId1"/>
          <a:stretch/>
        </p:blipFill>
        <p:spPr>
          <a:xfrm>
            <a:off x="6858000" y="0"/>
            <a:ext cx="2285640" cy="5143320"/>
          </a:xfrm>
          <a:prstGeom prst="rect">
            <a:avLst/>
          </a:prstGeom>
          <a:ln>
            <a:noFill/>
          </a:ln>
        </p:spPr>
      </p:pic>
      <p:sp>
        <p:nvSpPr>
          <p:cNvPr id="147" name="CustomShape 3"/>
          <p:cNvSpPr/>
          <p:nvPr/>
        </p:nvSpPr>
        <p:spPr>
          <a:xfrm>
            <a:off x="539280" y="344880"/>
            <a:ext cx="3668040" cy="52740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Bitter"/>
                <a:ea typeface="Bitter"/>
              </a:rPr>
              <a:t>Conclusion</a:t>
            </a:r>
            <a:endParaRPr b="0" lang="en-US" sz="1800" spc="-1" strike="noStrike">
              <a:latin typeface="Arial"/>
            </a:endParaRPr>
          </a:p>
        </p:txBody>
      </p:sp>
      <p:sp>
        <p:nvSpPr>
          <p:cNvPr id="148" name="CustomShape 4"/>
          <p:cNvSpPr/>
          <p:nvPr/>
        </p:nvSpPr>
        <p:spPr>
          <a:xfrm>
            <a:off x="448920" y="1153080"/>
            <a:ext cx="6023160" cy="3874320"/>
          </a:xfrm>
          <a:prstGeom prst="rect">
            <a:avLst/>
          </a:prstGeom>
          <a:noFill/>
          <a:ln>
            <a:noFill/>
          </a:ln>
        </p:spPr>
        <p:style>
          <a:lnRef idx="0"/>
          <a:fillRef idx="0"/>
          <a:effectRef idx="0"/>
          <a:fontRef idx="minor"/>
        </p:style>
        <p:txBody>
          <a:bodyPr tIns="91440" bIns="91440">
            <a:noAutofit/>
          </a:bodyPr>
          <a:p>
            <a:pPr algn="just">
              <a:lnSpc>
                <a:spcPct val="100000"/>
              </a:lnSpc>
            </a:pPr>
            <a:r>
              <a:rPr b="0" lang="en-US" sz="1400" spc="-1" strike="noStrike">
                <a:solidFill>
                  <a:srgbClr val="000000"/>
                </a:solidFill>
                <a:latin typeface="Bitter"/>
                <a:ea typeface="Bitter"/>
              </a:rPr>
              <a:t>The Leaf Disease Detection Flask App provides an automated solution for the detection of leaf diseases. The app uses a deep learning model to make predictions on whether the leaves are healthy or diseased. The app is built using Flask, a lightweight web application framework, and Keras, a high-level neural networks API. The app provides a simple and intuitive interface for users to upload images of leaves and receive predictions on whether the leaves are healthy or diseased.</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00000"/>
                </a:solidFill>
                <a:latin typeface="Bitter"/>
                <a:ea typeface="Bitter"/>
              </a:rPr>
              <a:t>The Leaf Disease Detection Flask App has the potential to improve the efficiency of leaf disease detection and improve crop yields for farmers and agriculturalists. With further development, the app can be expanded to include more types of leaf diseases and additional features to provide more comprehensive information on leaf health.</a:t>
            </a:r>
            <a:endParaRPr b="0" lang="en-US" sz="1400" spc="-1" strike="noStrike">
              <a:latin typeface="Arial"/>
            </a:endParaRPr>
          </a:p>
          <a:p>
            <a:pPr algn="just">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50" name="CustomShape 2"/>
          <p:cNvSpPr/>
          <p:nvPr/>
        </p:nvSpPr>
        <p:spPr>
          <a:xfrm>
            <a:off x="0" y="0"/>
            <a:ext cx="9143640" cy="5143320"/>
          </a:xfrm>
          <a:prstGeom prst="rect">
            <a:avLst/>
          </a:prstGeom>
          <a:solidFill>
            <a:srgbClr val="fff8f0"/>
          </a:solidFill>
          <a:ln>
            <a:noFill/>
          </a:ln>
        </p:spPr>
        <p:style>
          <a:lnRef idx="0"/>
          <a:fillRef idx="0"/>
          <a:effectRef idx="0"/>
          <a:fontRef idx="minor"/>
        </p:style>
      </p:sp>
      <p:pic>
        <p:nvPicPr>
          <p:cNvPr id="151" name="Google Shape;72;p17" descr=""/>
          <p:cNvPicPr/>
          <p:nvPr/>
        </p:nvPicPr>
        <p:blipFill>
          <a:blip r:embed="rId1"/>
          <a:stretch/>
        </p:blipFill>
        <p:spPr>
          <a:xfrm>
            <a:off x="6858000" y="0"/>
            <a:ext cx="2285640" cy="5143320"/>
          </a:xfrm>
          <a:prstGeom prst="rect">
            <a:avLst/>
          </a:prstGeom>
          <a:ln>
            <a:noFill/>
          </a:ln>
        </p:spPr>
      </p:pic>
      <p:sp>
        <p:nvSpPr>
          <p:cNvPr id="152" name="CustomShape 3"/>
          <p:cNvSpPr/>
          <p:nvPr/>
        </p:nvSpPr>
        <p:spPr>
          <a:xfrm>
            <a:off x="603360" y="574200"/>
            <a:ext cx="5766120" cy="4234320"/>
          </a:xfrm>
          <a:prstGeom prst="rect">
            <a:avLst/>
          </a:prstGeom>
          <a:noFill/>
          <a:ln>
            <a:noFill/>
          </a:ln>
        </p:spPr>
        <p:style>
          <a:lnRef idx="0"/>
          <a:fillRef idx="0"/>
          <a:effectRef idx="0"/>
          <a:fontRef idx="minor"/>
        </p:style>
        <p:txBody>
          <a:bodyPr tIns="91440" bIns="91440">
            <a:noAutofit/>
          </a:bodyPr>
          <a:p>
            <a:pPr>
              <a:lnSpc>
                <a:spcPct val="100000"/>
              </a:lnSpc>
            </a:pPr>
            <a:r>
              <a:rPr b="1" lang="en-US" sz="2200" spc="-1" strike="noStrike">
                <a:solidFill>
                  <a:srgbClr val="000000"/>
                </a:solidFill>
                <a:latin typeface="Bitter"/>
                <a:ea typeface="Bitter"/>
              </a:rPr>
              <a:t>Name :- Rishabh Kushwaha</a:t>
            </a:r>
            <a:endParaRPr b="0" lang="en-US" sz="2200" spc="-1" strike="noStrike">
              <a:latin typeface="Arial"/>
            </a:endParaRPr>
          </a:p>
          <a:p>
            <a:pPr>
              <a:lnSpc>
                <a:spcPct val="100000"/>
              </a:lnSpc>
            </a:pPr>
            <a:r>
              <a:rPr b="1" lang="en-US" sz="2200" spc="-1" strike="noStrike">
                <a:solidFill>
                  <a:srgbClr val="000000"/>
                </a:solidFill>
                <a:latin typeface="Bitter"/>
                <a:ea typeface="Bitter"/>
              </a:rPr>
              <a:t>System Id :- 2022448095</a:t>
            </a:r>
            <a:endParaRPr b="0" lang="en-US" sz="2200" spc="-1" strike="noStrike">
              <a:latin typeface="Arial"/>
            </a:endParaRPr>
          </a:p>
          <a:p>
            <a:pPr>
              <a:lnSpc>
                <a:spcPct val="100000"/>
              </a:lnSpc>
            </a:pPr>
            <a:endParaRPr b="0" lang="en-US" sz="2200" spc="-1" strike="noStrike">
              <a:latin typeface="Arial"/>
            </a:endParaRPr>
          </a:p>
          <a:p>
            <a:pPr>
              <a:lnSpc>
                <a:spcPct val="100000"/>
              </a:lnSpc>
            </a:pPr>
            <a:r>
              <a:rPr b="1" lang="en-US" sz="2200" spc="-1" strike="noStrike">
                <a:solidFill>
                  <a:srgbClr val="000000"/>
                </a:solidFill>
                <a:latin typeface="Bitter"/>
                <a:ea typeface="Bitter"/>
              </a:rPr>
              <a:t>Name :- Salman Gazi</a:t>
            </a:r>
            <a:endParaRPr b="0" lang="en-US" sz="2200" spc="-1" strike="noStrike">
              <a:latin typeface="Arial"/>
            </a:endParaRPr>
          </a:p>
          <a:p>
            <a:pPr>
              <a:lnSpc>
                <a:spcPct val="100000"/>
              </a:lnSpc>
            </a:pPr>
            <a:r>
              <a:rPr b="1" lang="en-US" sz="2200" spc="-1" strike="noStrike">
                <a:solidFill>
                  <a:srgbClr val="000000"/>
                </a:solidFill>
                <a:latin typeface="Bitter"/>
                <a:ea typeface="Bitter"/>
              </a:rPr>
              <a:t>System id :- 2022001198</a:t>
            </a:r>
            <a:endParaRPr b="0" lang="en-US" sz="2200" spc="-1" strike="noStrike">
              <a:latin typeface="Arial"/>
            </a:endParaRPr>
          </a:p>
          <a:p>
            <a:pPr>
              <a:lnSpc>
                <a:spcPct val="100000"/>
              </a:lnSpc>
            </a:pPr>
            <a:endParaRPr b="0" lang="en-US" sz="2200" spc="-1" strike="noStrike">
              <a:latin typeface="Arial"/>
            </a:endParaRPr>
          </a:p>
          <a:p>
            <a:pPr>
              <a:lnSpc>
                <a:spcPct val="100000"/>
              </a:lnSpc>
            </a:pPr>
            <a:r>
              <a:rPr b="1" lang="en-US" sz="2200" spc="-1" strike="noStrike">
                <a:solidFill>
                  <a:srgbClr val="000000"/>
                </a:solidFill>
                <a:latin typeface="Bitter"/>
                <a:ea typeface="Bitter"/>
              </a:rPr>
              <a:t>Name :- Mohammad Zubair</a:t>
            </a:r>
            <a:endParaRPr b="0" lang="en-US" sz="2200" spc="-1" strike="noStrike">
              <a:latin typeface="Arial"/>
            </a:endParaRPr>
          </a:p>
          <a:p>
            <a:pPr>
              <a:lnSpc>
                <a:spcPct val="100000"/>
              </a:lnSpc>
            </a:pPr>
            <a:r>
              <a:rPr b="1" lang="en-US" sz="2200" spc="-1" strike="noStrike">
                <a:solidFill>
                  <a:srgbClr val="000000"/>
                </a:solidFill>
                <a:latin typeface="Bitter"/>
                <a:ea typeface="Bitter"/>
              </a:rPr>
              <a:t>System id :- 2022366848</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91" name="CustomShape 2"/>
          <p:cNvSpPr/>
          <p:nvPr/>
        </p:nvSpPr>
        <p:spPr>
          <a:xfrm>
            <a:off x="0" y="0"/>
            <a:ext cx="9143640" cy="5143320"/>
          </a:xfrm>
          <a:prstGeom prst="rect">
            <a:avLst/>
          </a:prstGeom>
          <a:solidFill>
            <a:srgbClr val="fff8f0"/>
          </a:solidFill>
          <a:ln>
            <a:noFill/>
          </a:ln>
        </p:spPr>
        <p:style>
          <a:lnRef idx="0"/>
          <a:fillRef idx="0"/>
          <a:effectRef idx="0"/>
          <a:fontRef idx="minor"/>
        </p:style>
      </p:sp>
      <p:pic>
        <p:nvPicPr>
          <p:cNvPr id="92" name="Google Shape;81;p18" descr=""/>
          <p:cNvPicPr/>
          <p:nvPr/>
        </p:nvPicPr>
        <p:blipFill>
          <a:blip r:embed="rId1"/>
          <a:stretch/>
        </p:blipFill>
        <p:spPr>
          <a:xfrm>
            <a:off x="5715000" y="0"/>
            <a:ext cx="3428640" cy="5143320"/>
          </a:xfrm>
          <a:prstGeom prst="rect">
            <a:avLst/>
          </a:prstGeom>
          <a:ln>
            <a:noFill/>
          </a:ln>
        </p:spPr>
      </p:pic>
      <p:sp>
        <p:nvSpPr>
          <p:cNvPr id="93" name="CustomShape 3"/>
          <p:cNvSpPr/>
          <p:nvPr/>
        </p:nvSpPr>
        <p:spPr>
          <a:xfrm>
            <a:off x="520560" y="1014120"/>
            <a:ext cx="4929120" cy="1789560"/>
          </a:xfrm>
          <a:prstGeom prst="rect">
            <a:avLst/>
          </a:prstGeom>
          <a:noFill/>
          <a:ln>
            <a:noFill/>
          </a:ln>
        </p:spPr>
        <p:style>
          <a:lnRef idx="0"/>
          <a:fillRef idx="0"/>
          <a:effectRef idx="0"/>
          <a:fontRef idx="minor"/>
        </p:style>
        <p:txBody>
          <a:bodyPr lIns="57240" rIns="57240" tIns="28440" bIns="28440">
            <a:noAutofit/>
          </a:bodyPr>
          <a:p>
            <a:pPr>
              <a:lnSpc>
                <a:spcPct val="125000"/>
              </a:lnSpc>
            </a:pPr>
            <a:r>
              <a:rPr b="1" lang="en-US" sz="3300" spc="-1" strike="noStrike">
                <a:solidFill>
                  <a:srgbClr val="2c3f42"/>
                </a:solidFill>
                <a:latin typeface="Bitter"/>
                <a:ea typeface="Bitter"/>
              </a:rPr>
              <a:t>Introduction to Artificial Intelligence in Agriculture</a:t>
            </a:r>
            <a:endParaRPr b="0" lang="en-US" sz="3300" spc="-1" strike="noStrike">
              <a:latin typeface="Arial"/>
            </a:endParaRPr>
          </a:p>
        </p:txBody>
      </p:sp>
      <p:sp>
        <p:nvSpPr>
          <p:cNvPr id="94" name="CustomShape 4"/>
          <p:cNvSpPr/>
          <p:nvPr/>
        </p:nvSpPr>
        <p:spPr>
          <a:xfrm>
            <a:off x="520560" y="3012480"/>
            <a:ext cx="4707000" cy="1578240"/>
          </a:xfrm>
          <a:prstGeom prst="rect">
            <a:avLst/>
          </a:prstGeom>
          <a:noFill/>
          <a:ln>
            <a:noFill/>
          </a:ln>
        </p:spPr>
        <p:style>
          <a:lnRef idx="0"/>
          <a:fillRef idx="0"/>
          <a:effectRef idx="0"/>
          <a:fontRef idx="minor"/>
        </p:style>
        <p:txBody>
          <a:bodyPr lIns="57240" rIns="57240" tIns="28440" bIns="28440">
            <a:noAutofit/>
          </a:bodyPr>
          <a:p>
            <a:pPr algn="just">
              <a:lnSpc>
                <a:spcPct val="127000"/>
              </a:lnSpc>
            </a:pPr>
            <a:r>
              <a:rPr b="0" lang="en-US" sz="1400" spc="-1" strike="noStrike">
                <a:solidFill>
                  <a:srgbClr val="2b2e3c"/>
                </a:solidFill>
                <a:latin typeface="Open Sans"/>
                <a:ea typeface="Open Sans"/>
              </a:rPr>
              <a:t>Artificial intelligence (AI) is revolutionizing agriculture by providing innovative solutions to long-standing challenges. This interdisciplinary field integrates advanced technologies to enhance crop and livestock management.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0" y="0"/>
            <a:ext cx="10077840" cy="5143320"/>
          </a:xfrm>
          <a:prstGeom prst="rect">
            <a:avLst/>
          </a:prstGeom>
          <a:solidFill>
            <a:srgbClr val="aabcb6"/>
          </a:solidFill>
          <a:ln>
            <a:noFill/>
          </a:ln>
        </p:spPr>
        <p:style>
          <a:lnRef idx="0"/>
          <a:fillRef idx="0"/>
          <a:effectRef idx="0"/>
          <a:fontRef idx="minor"/>
        </p:style>
      </p:sp>
      <p:sp>
        <p:nvSpPr>
          <p:cNvPr id="96" name="CustomShape 2"/>
          <p:cNvSpPr/>
          <p:nvPr/>
        </p:nvSpPr>
        <p:spPr>
          <a:xfrm>
            <a:off x="0" y="-46440"/>
            <a:ext cx="10077840" cy="5143320"/>
          </a:xfrm>
          <a:prstGeom prst="rect">
            <a:avLst/>
          </a:prstGeom>
          <a:solidFill>
            <a:srgbClr val="fff8f0"/>
          </a:solidFill>
          <a:ln>
            <a:noFill/>
          </a:ln>
        </p:spPr>
        <p:style>
          <a:lnRef idx="0"/>
          <a:fillRef idx="0"/>
          <a:effectRef idx="0"/>
          <a:fontRef idx="minor"/>
        </p:style>
      </p:sp>
      <p:sp>
        <p:nvSpPr>
          <p:cNvPr id="97" name="CustomShape 3"/>
          <p:cNvSpPr/>
          <p:nvPr/>
        </p:nvSpPr>
        <p:spPr>
          <a:xfrm>
            <a:off x="1211760" y="644400"/>
            <a:ext cx="7727040" cy="474480"/>
          </a:xfrm>
          <a:prstGeom prst="rect">
            <a:avLst/>
          </a:prstGeom>
          <a:noFill/>
          <a:ln>
            <a:noFill/>
          </a:ln>
        </p:spPr>
        <p:style>
          <a:lnRef idx="0"/>
          <a:fillRef idx="0"/>
          <a:effectRef idx="0"/>
          <a:fontRef idx="minor"/>
        </p:style>
        <p:txBody>
          <a:bodyPr lIns="57240" rIns="57240" tIns="28440" bIns="28440">
            <a:noAutofit/>
          </a:bodyPr>
          <a:p>
            <a:pPr>
              <a:lnSpc>
                <a:spcPct val="85000"/>
              </a:lnSpc>
            </a:pPr>
            <a:r>
              <a:rPr b="1" lang="en-US" sz="4000" spc="-1" strike="noStrike">
                <a:solidFill>
                  <a:srgbClr val="2c3f42"/>
                </a:solidFill>
                <a:latin typeface="Bitter"/>
                <a:ea typeface="Bitter"/>
              </a:rPr>
              <a:t>Benefits of AI in Agriculture</a:t>
            </a:r>
            <a:endParaRPr b="0" lang="en-US" sz="4000" spc="-1" strike="noStrike">
              <a:latin typeface="Arial"/>
            </a:endParaRPr>
          </a:p>
        </p:txBody>
      </p:sp>
      <p:sp>
        <p:nvSpPr>
          <p:cNvPr id="98" name="CustomShape 4"/>
          <p:cNvSpPr/>
          <p:nvPr/>
        </p:nvSpPr>
        <p:spPr>
          <a:xfrm>
            <a:off x="1273680" y="1843920"/>
            <a:ext cx="343800" cy="312120"/>
          </a:xfrm>
          <a:prstGeom prst="roundRect">
            <a:avLst>
              <a:gd name="adj" fmla="val 20000"/>
            </a:avLst>
          </a:prstGeom>
          <a:solidFill>
            <a:srgbClr val="fce2cf"/>
          </a:solidFill>
          <a:ln w="9360">
            <a:solidFill>
              <a:srgbClr val="e2c8b5"/>
            </a:solidFill>
            <a:round/>
          </a:ln>
        </p:spPr>
        <p:style>
          <a:lnRef idx="0"/>
          <a:fillRef idx="0"/>
          <a:effectRef idx="0"/>
          <a:fontRef idx="minor"/>
        </p:style>
      </p:sp>
      <p:sp>
        <p:nvSpPr>
          <p:cNvPr id="99" name="CustomShape 5"/>
          <p:cNvSpPr/>
          <p:nvPr/>
        </p:nvSpPr>
        <p:spPr>
          <a:xfrm>
            <a:off x="1388160" y="1870200"/>
            <a:ext cx="92520" cy="259920"/>
          </a:xfrm>
          <a:prstGeom prst="rect">
            <a:avLst/>
          </a:prstGeom>
          <a:noFill/>
          <a:ln>
            <a:noFill/>
          </a:ln>
        </p:spPr>
        <p:style>
          <a:lnRef idx="0"/>
          <a:fillRef idx="0"/>
          <a:effectRef idx="0"/>
          <a:fontRef idx="minor"/>
        </p:style>
        <p:txBody>
          <a:bodyPr lIns="57240" rIns="57240" tIns="28440" bIns="28440">
            <a:noAutofit/>
          </a:bodyPr>
          <a:p>
            <a:pPr algn="ctr">
              <a:lnSpc>
                <a:spcPct val="109000"/>
              </a:lnSpc>
            </a:pPr>
            <a:r>
              <a:rPr b="0" lang="en-US" sz="1900" spc="-1" strike="noStrike">
                <a:solidFill>
                  <a:srgbClr val="2b2e3c"/>
                </a:solidFill>
                <a:latin typeface="Bitter"/>
                <a:ea typeface="Bitter"/>
              </a:rPr>
              <a:t>1</a:t>
            </a:r>
            <a:endParaRPr b="0" lang="en-US" sz="1900" spc="-1" strike="noStrike">
              <a:latin typeface="Arial"/>
            </a:endParaRPr>
          </a:p>
        </p:txBody>
      </p:sp>
      <p:sp>
        <p:nvSpPr>
          <p:cNvPr id="100" name="CustomShape 6"/>
          <p:cNvSpPr/>
          <p:nvPr/>
        </p:nvSpPr>
        <p:spPr>
          <a:xfrm>
            <a:off x="1706760" y="1811520"/>
            <a:ext cx="3159360" cy="612360"/>
          </a:xfrm>
          <a:prstGeom prst="rect">
            <a:avLst/>
          </a:prstGeom>
          <a:noFill/>
          <a:ln>
            <a:noFill/>
          </a:ln>
        </p:spPr>
        <p:style>
          <a:lnRef idx="0"/>
          <a:fillRef idx="0"/>
          <a:effectRef idx="0"/>
          <a:fontRef idx="minor"/>
        </p:style>
        <p:txBody>
          <a:bodyPr lIns="57240" rIns="57240" tIns="28440" bIns="28440">
            <a:noAutofit/>
          </a:bodyPr>
          <a:p>
            <a:pPr>
              <a:lnSpc>
                <a:spcPct val="113000"/>
              </a:lnSpc>
            </a:pPr>
            <a:r>
              <a:rPr b="0" lang="en-US" sz="1500" spc="-1" strike="noStrike">
                <a:solidFill>
                  <a:srgbClr val="2b2e3c"/>
                </a:solidFill>
                <a:latin typeface="Bitter"/>
                <a:ea typeface="Bitter"/>
              </a:rPr>
              <a:t>Enhanced Efficiency</a:t>
            </a:r>
            <a:endParaRPr b="0" lang="en-US" sz="1500" spc="-1" strike="noStrike">
              <a:latin typeface="Arial"/>
            </a:endParaRPr>
          </a:p>
        </p:txBody>
      </p:sp>
      <p:sp>
        <p:nvSpPr>
          <p:cNvPr id="101" name="CustomShape 7"/>
          <p:cNvSpPr/>
          <p:nvPr/>
        </p:nvSpPr>
        <p:spPr>
          <a:xfrm>
            <a:off x="1725120" y="2192040"/>
            <a:ext cx="2977200" cy="665640"/>
          </a:xfrm>
          <a:prstGeom prst="rect">
            <a:avLst/>
          </a:prstGeom>
          <a:noFill/>
          <a:ln>
            <a:noFill/>
          </a:ln>
        </p:spPr>
        <p:style>
          <a:lnRef idx="0"/>
          <a:fillRef idx="0"/>
          <a:effectRef idx="0"/>
          <a:fontRef idx="minor"/>
        </p:style>
        <p:txBody>
          <a:bodyPr lIns="57240" rIns="57240" tIns="28440" bIns="28440">
            <a:noAutofit/>
          </a:bodyPr>
          <a:p>
            <a:pPr algn="just">
              <a:lnSpc>
                <a:spcPct val="139000"/>
              </a:lnSpc>
            </a:pPr>
            <a:r>
              <a:rPr b="0" lang="en-US" sz="1300" spc="-1" strike="noStrike">
                <a:solidFill>
                  <a:srgbClr val="2b2e3c"/>
                </a:solidFill>
                <a:latin typeface="Open Sans"/>
                <a:ea typeface="Open Sans"/>
              </a:rPr>
              <a:t>AI optimizes agricultural processes, increasing productivity and resource management.</a:t>
            </a:r>
            <a:endParaRPr b="0" lang="en-US" sz="1300" spc="-1" strike="noStrike">
              <a:latin typeface="Arial"/>
            </a:endParaRPr>
          </a:p>
          <a:p>
            <a:pPr algn="just">
              <a:lnSpc>
                <a:spcPct val="139000"/>
              </a:lnSpc>
            </a:pPr>
            <a:endParaRPr b="0" lang="en-US" sz="1300" spc="-1" strike="noStrike">
              <a:latin typeface="Arial"/>
            </a:endParaRPr>
          </a:p>
          <a:p>
            <a:pPr algn="just">
              <a:lnSpc>
                <a:spcPct val="139000"/>
              </a:lnSpc>
            </a:pPr>
            <a:endParaRPr b="0" lang="en-US" sz="1300" spc="-1" strike="noStrike">
              <a:latin typeface="Arial"/>
            </a:endParaRPr>
          </a:p>
        </p:txBody>
      </p:sp>
      <p:sp>
        <p:nvSpPr>
          <p:cNvPr id="102" name="CustomShape 8"/>
          <p:cNvSpPr/>
          <p:nvPr/>
        </p:nvSpPr>
        <p:spPr>
          <a:xfrm>
            <a:off x="4641120" y="1843920"/>
            <a:ext cx="343800" cy="312120"/>
          </a:xfrm>
          <a:prstGeom prst="roundRect">
            <a:avLst>
              <a:gd name="adj" fmla="val 20000"/>
            </a:avLst>
          </a:prstGeom>
          <a:solidFill>
            <a:srgbClr val="fce2cf"/>
          </a:solidFill>
          <a:ln w="9360">
            <a:solidFill>
              <a:srgbClr val="e2c8b5"/>
            </a:solidFill>
            <a:round/>
          </a:ln>
        </p:spPr>
        <p:style>
          <a:lnRef idx="0"/>
          <a:fillRef idx="0"/>
          <a:effectRef idx="0"/>
          <a:fontRef idx="minor"/>
        </p:style>
      </p:sp>
      <p:sp>
        <p:nvSpPr>
          <p:cNvPr id="103" name="CustomShape 9"/>
          <p:cNvSpPr/>
          <p:nvPr/>
        </p:nvSpPr>
        <p:spPr>
          <a:xfrm>
            <a:off x="4742280" y="1870200"/>
            <a:ext cx="122040" cy="259200"/>
          </a:xfrm>
          <a:prstGeom prst="rect">
            <a:avLst/>
          </a:prstGeom>
          <a:noFill/>
          <a:ln>
            <a:noFill/>
          </a:ln>
        </p:spPr>
        <p:style>
          <a:lnRef idx="0"/>
          <a:fillRef idx="0"/>
          <a:effectRef idx="0"/>
          <a:fontRef idx="minor"/>
        </p:style>
        <p:txBody>
          <a:bodyPr lIns="57240" rIns="57240" tIns="28440" bIns="28440">
            <a:noAutofit/>
          </a:bodyPr>
          <a:p>
            <a:pPr algn="ctr">
              <a:lnSpc>
                <a:spcPct val="109000"/>
              </a:lnSpc>
            </a:pPr>
            <a:r>
              <a:rPr b="0" lang="en-US" sz="1900" spc="-1" strike="noStrike">
                <a:solidFill>
                  <a:srgbClr val="2b2e3c"/>
                </a:solidFill>
                <a:latin typeface="Bitter"/>
                <a:ea typeface="Bitter"/>
              </a:rPr>
              <a:t>2</a:t>
            </a:r>
            <a:endParaRPr b="0" lang="en-US" sz="1900" spc="-1" strike="noStrike">
              <a:latin typeface="Arial"/>
            </a:endParaRPr>
          </a:p>
        </p:txBody>
      </p:sp>
      <p:sp>
        <p:nvSpPr>
          <p:cNvPr id="104" name="CustomShape 10"/>
          <p:cNvSpPr/>
          <p:nvPr/>
        </p:nvSpPr>
        <p:spPr>
          <a:xfrm>
            <a:off x="5092560" y="1829520"/>
            <a:ext cx="3991320" cy="216720"/>
          </a:xfrm>
          <a:prstGeom prst="rect">
            <a:avLst/>
          </a:prstGeom>
          <a:noFill/>
          <a:ln>
            <a:noFill/>
          </a:ln>
        </p:spPr>
        <p:style>
          <a:lnRef idx="0"/>
          <a:fillRef idx="0"/>
          <a:effectRef idx="0"/>
          <a:fontRef idx="minor"/>
        </p:style>
        <p:txBody>
          <a:bodyPr lIns="57240" rIns="57240" tIns="28440" bIns="28440">
            <a:noAutofit/>
          </a:bodyPr>
          <a:p>
            <a:pPr>
              <a:lnSpc>
                <a:spcPct val="113000"/>
              </a:lnSpc>
            </a:pPr>
            <a:r>
              <a:rPr b="0" lang="en-US" sz="1500" spc="-1" strike="noStrike">
                <a:solidFill>
                  <a:srgbClr val="2b2e3c"/>
                </a:solidFill>
                <a:latin typeface="Bitter"/>
                <a:ea typeface="Bitter"/>
              </a:rPr>
              <a:t>Sustainable Practices</a:t>
            </a:r>
            <a:endParaRPr b="0" lang="en-US" sz="1500" spc="-1" strike="noStrike">
              <a:latin typeface="Arial"/>
            </a:endParaRPr>
          </a:p>
        </p:txBody>
      </p:sp>
      <p:sp>
        <p:nvSpPr>
          <p:cNvPr id="105" name="CustomShape 11"/>
          <p:cNvSpPr/>
          <p:nvPr/>
        </p:nvSpPr>
        <p:spPr>
          <a:xfrm>
            <a:off x="5092560" y="2192040"/>
            <a:ext cx="3159360" cy="1113480"/>
          </a:xfrm>
          <a:prstGeom prst="rect">
            <a:avLst/>
          </a:prstGeom>
          <a:noFill/>
          <a:ln>
            <a:noFill/>
          </a:ln>
        </p:spPr>
        <p:style>
          <a:lnRef idx="0"/>
          <a:fillRef idx="0"/>
          <a:effectRef idx="0"/>
          <a:fontRef idx="minor"/>
        </p:style>
        <p:txBody>
          <a:bodyPr lIns="57240" rIns="57240" tIns="28440" bIns="28440">
            <a:noAutofit/>
          </a:bodyPr>
          <a:p>
            <a:pPr algn="just">
              <a:lnSpc>
                <a:spcPct val="139000"/>
              </a:lnSpc>
            </a:pPr>
            <a:r>
              <a:rPr b="0" lang="en-US" sz="1300" spc="-1" strike="noStrike">
                <a:solidFill>
                  <a:srgbClr val="2b2e3c"/>
                </a:solidFill>
                <a:latin typeface="Open Sans"/>
                <a:ea typeface="Open Sans"/>
              </a:rPr>
              <a:t>AI facilitates environmentally conscious farming practices, reducing waste and minimizing environmental impact.</a:t>
            </a:r>
            <a:endParaRPr b="0" lang="en-US" sz="1300" spc="-1" strike="noStrike">
              <a:latin typeface="Arial"/>
            </a:endParaRPr>
          </a:p>
        </p:txBody>
      </p:sp>
      <p:sp>
        <p:nvSpPr>
          <p:cNvPr id="106" name="CustomShape 12"/>
          <p:cNvSpPr/>
          <p:nvPr/>
        </p:nvSpPr>
        <p:spPr>
          <a:xfrm>
            <a:off x="1273680" y="3105720"/>
            <a:ext cx="343800" cy="312120"/>
          </a:xfrm>
          <a:prstGeom prst="roundRect">
            <a:avLst>
              <a:gd name="adj" fmla="val 20000"/>
            </a:avLst>
          </a:prstGeom>
          <a:solidFill>
            <a:srgbClr val="fce2cf"/>
          </a:solidFill>
          <a:ln w="9360">
            <a:solidFill>
              <a:srgbClr val="e2c8b5"/>
            </a:solidFill>
            <a:round/>
          </a:ln>
        </p:spPr>
        <p:style>
          <a:lnRef idx="0"/>
          <a:fillRef idx="0"/>
          <a:effectRef idx="0"/>
          <a:fontRef idx="minor"/>
        </p:style>
      </p:sp>
      <p:sp>
        <p:nvSpPr>
          <p:cNvPr id="107" name="CustomShape 13"/>
          <p:cNvSpPr/>
          <p:nvPr/>
        </p:nvSpPr>
        <p:spPr>
          <a:xfrm>
            <a:off x="1371600" y="3132000"/>
            <a:ext cx="128520" cy="259200"/>
          </a:xfrm>
          <a:prstGeom prst="rect">
            <a:avLst/>
          </a:prstGeom>
          <a:noFill/>
          <a:ln>
            <a:noFill/>
          </a:ln>
        </p:spPr>
        <p:style>
          <a:lnRef idx="0"/>
          <a:fillRef idx="0"/>
          <a:effectRef idx="0"/>
          <a:fontRef idx="minor"/>
        </p:style>
        <p:txBody>
          <a:bodyPr lIns="57240" rIns="57240" tIns="28440" bIns="28440">
            <a:noAutofit/>
          </a:bodyPr>
          <a:p>
            <a:pPr algn="ctr">
              <a:lnSpc>
                <a:spcPct val="109000"/>
              </a:lnSpc>
            </a:pPr>
            <a:r>
              <a:rPr b="0" lang="en-US" sz="1900" spc="-1" strike="noStrike">
                <a:solidFill>
                  <a:srgbClr val="2b2e3c"/>
                </a:solidFill>
                <a:latin typeface="Bitter"/>
                <a:ea typeface="Bitter"/>
              </a:rPr>
              <a:t>3</a:t>
            </a:r>
            <a:endParaRPr b="0" lang="en-US" sz="1900" spc="-1" strike="noStrike">
              <a:latin typeface="Arial"/>
            </a:endParaRPr>
          </a:p>
        </p:txBody>
      </p:sp>
      <p:sp>
        <p:nvSpPr>
          <p:cNvPr id="108" name="CustomShape 14"/>
          <p:cNvSpPr/>
          <p:nvPr/>
        </p:nvSpPr>
        <p:spPr>
          <a:xfrm>
            <a:off x="1725120" y="3153240"/>
            <a:ext cx="2660400" cy="297360"/>
          </a:xfrm>
          <a:prstGeom prst="rect">
            <a:avLst/>
          </a:prstGeom>
          <a:noFill/>
          <a:ln>
            <a:noFill/>
          </a:ln>
        </p:spPr>
        <p:style>
          <a:lnRef idx="0"/>
          <a:fillRef idx="0"/>
          <a:effectRef idx="0"/>
          <a:fontRef idx="minor"/>
        </p:style>
        <p:txBody>
          <a:bodyPr lIns="57240" rIns="57240" tIns="28440" bIns="28440">
            <a:noAutofit/>
          </a:bodyPr>
          <a:p>
            <a:pPr>
              <a:lnSpc>
                <a:spcPct val="113000"/>
              </a:lnSpc>
            </a:pPr>
            <a:r>
              <a:rPr b="0" lang="en-US" sz="1500" spc="-1" strike="noStrike">
                <a:solidFill>
                  <a:srgbClr val="2b2e3c"/>
                </a:solidFill>
                <a:latin typeface="Bitter"/>
                <a:ea typeface="Bitter"/>
              </a:rPr>
              <a:t>Precise Decision-Making</a:t>
            </a:r>
            <a:endParaRPr b="0" lang="en-US" sz="1500" spc="-1" strike="noStrike">
              <a:latin typeface="Arial"/>
            </a:endParaRPr>
          </a:p>
        </p:txBody>
      </p:sp>
      <p:sp>
        <p:nvSpPr>
          <p:cNvPr id="109" name="CustomShape 15"/>
          <p:cNvSpPr/>
          <p:nvPr/>
        </p:nvSpPr>
        <p:spPr>
          <a:xfrm>
            <a:off x="1725120" y="3451320"/>
            <a:ext cx="2800080" cy="665640"/>
          </a:xfrm>
          <a:prstGeom prst="rect">
            <a:avLst/>
          </a:prstGeom>
          <a:noFill/>
          <a:ln>
            <a:noFill/>
          </a:ln>
        </p:spPr>
        <p:style>
          <a:lnRef idx="0"/>
          <a:fillRef idx="0"/>
          <a:effectRef idx="0"/>
          <a:fontRef idx="minor"/>
        </p:style>
        <p:txBody>
          <a:bodyPr lIns="57240" rIns="57240" tIns="28440" bIns="28440">
            <a:noAutofit/>
          </a:bodyPr>
          <a:p>
            <a:pPr algn="just">
              <a:lnSpc>
                <a:spcPct val="139000"/>
              </a:lnSpc>
            </a:pPr>
            <a:r>
              <a:rPr b="0" lang="en-US" sz="1300" spc="-1" strike="noStrike">
                <a:solidFill>
                  <a:srgbClr val="2b2e3c"/>
                </a:solidFill>
                <a:latin typeface="Open Sans"/>
                <a:ea typeface="Open Sans"/>
              </a:rPr>
              <a:t>AI-driven insights enable precise and data-driven decision-making for better agricultural outcomes.</a:t>
            </a:r>
            <a:endParaRPr b="0" lang="en-US" sz="1300" spc="-1" strike="noStrike">
              <a:latin typeface="Arial"/>
            </a:endParaRPr>
          </a:p>
        </p:txBody>
      </p:sp>
      <p:sp>
        <p:nvSpPr>
          <p:cNvPr id="110" name="CustomShape 16"/>
          <p:cNvSpPr/>
          <p:nvPr/>
        </p:nvSpPr>
        <p:spPr>
          <a:xfrm>
            <a:off x="4641120" y="3105720"/>
            <a:ext cx="343800" cy="312120"/>
          </a:xfrm>
          <a:prstGeom prst="roundRect">
            <a:avLst>
              <a:gd name="adj" fmla="val 20000"/>
            </a:avLst>
          </a:prstGeom>
          <a:solidFill>
            <a:srgbClr val="fce2cf"/>
          </a:solidFill>
          <a:ln w="9360">
            <a:solidFill>
              <a:srgbClr val="e2c8b5"/>
            </a:solidFill>
            <a:round/>
          </a:ln>
        </p:spPr>
        <p:style>
          <a:lnRef idx="0"/>
          <a:fillRef idx="0"/>
          <a:effectRef idx="0"/>
          <a:fontRef idx="minor"/>
        </p:style>
      </p:sp>
      <p:sp>
        <p:nvSpPr>
          <p:cNvPr id="111" name="CustomShape 17"/>
          <p:cNvSpPr/>
          <p:nvPr/>
        </p:nvSpPr>
        <p:spPr>
          <a:xfrm>
            <a:off x="4737600" y="3132000"/>
            <a:ext cx="131760" cy="259200"/>
          </a:xfrm>
          <a:prstGeom prst="rect">
            <a:avLst/>
          </a:prstGeom>
          <a:noFill/>
          <a:ln>
            <a:noFill/>
          </a:ln>
        </p:spPr>
        <p:style>
          <a:lnRef idx="0"/>
          <a:fillRef idx="0"/>
          <a:effectRef idx="0"/>
          <a:fontRef idx="minor"/>
        </p:style>
        <p:txBody>
          <a:bodyPr lIns="57240" rIns="57240" tIns="28440" bIns="28440">
            <a:noAutofit/>
          </a:bodyPr>
          <a:p>
            <a:pPr algn="ctr">
              <a:lnSpc>
                <a:spcPct val="109000"/>
              </a:lnSpc>
            </a:pPr>
            <a:r>
              <a:rPr b="0" lang="en-US" sz="1900" spc="-1" strike="noStrike">
                <a:solidFill>
                  <a:srgbClr val="2b2e3c"/>
                </a:solidFill>
                <a:latin typeface="Bitter"/>
                <a:ea typeface="Bitter"/>
              </a:rPr>
              <a:t>4</a:t>
            </a:r>
            <a:endParaRPr b="0" lang="en-US" sz="1900" spc="-1" strike="noStrike">
              <a:latin typeface="Arial"/>
            </a:endParaRPr>
          </a:p>
        </p:txBody>
      </p:sp>
      <p:sp>
        <p:nvSpPr>
          <p:cNvPr id="112" name="CustomShape 18"/>
          <p:cNvSpPr/>
          <p:nvPr/>
        </p:nvSpPr>
        <p:spPr>
          <a:xfrm>
            <a:off x="5092560" y="3105720"/>
            <a:ext cx="3817800" cy="566640"/>
          </a:xfrm>
          <a:prstGeom prst="rect">
            <a:avLst/>
          </a:prstGeom>
          <a:noFill/>
          <a:ln>
            <a:noFill/>
          </a:ln>
        </p:spPr>
        <p:style>
          <a:lnRef idx="0"/>
          <a:fillRef idx="0"/>
          <a:effectRef idx="0"/>
          <a:fontRef idx="minor"/>
        </p:style>
        <p:txBody>
          <a:bodyPr lIns="57240" rIns="57240" tIns="28440" bIns="28440">
            <a:noAutofit/>
          </a:bodyPr>
          <a:p>
            <a:pPr>
              <a:lnSpc>
                <a:spcPct val="113000"/>
              </a:lnSpc>
            </a:pPr>
            <a:r>
              <a:rPr b="0" lang="en-US" sz="1500" spc="-1" strike="noStrike">
                <a:solidFill>
                  <a:srgbClr val="2b2e3c"/>
                </a:solidFill>
                <a:latin typeface="Bitter"/>
                <a:ea typeface="Bitter"/>
              </a:rPr>
              <a:t>Improved Yield</a:t>
            </a:r>
            <a:endParaRPr b="0" lang="en-US" sz="1500" spc="-1" strike="noStrike">
              <a:latin typeface="Arial"/>
            </a:endParaRPr>
          </a:p>
        </p:txBody>
      </p:sp>
      <p:sp>
        <p:nvSpPr>
          <p:cNvPr id="113" name="CustomShape 19"/>
          <p:cNvSpPr/>
          <p:nvPr/>
        </p:nvSpPr>
        <p:spPr>
          <a:xfrm>
            <a:off x="5142240" y="3451320"/>
            <a:ext cx="2795040" cy="665640"/>
          </a:xfrm>
          <a:prstGeom prst="rect">
            <a:avLst/>
          </a:prstGeom>
          <a:noFill/>
          <a:ln>
            <a:noFill/>
          </a:ln>
        </p:spPr>
        <p:style>
          <a:lnRef idx="0"/>
          <a:fillRef idx="0"/>
          <a:effectRef idx="0"/>
          <a:fontRef idx="minor"/>
        </p:style>
        <p:txBody>
          <a:bodyPr lIns="57240" rIns="57240" tIns="28440" bIns="28440">
            <a:noAutofit/>
          </a:bodyPr>
          <a:p>
            <a:pPr algn="just">
              <a:lnSpc>
                <a:spcPct val="139000"/>
              </a:lnSpc>
            </a:pPr>
            <a:r>
              <a:rPr b="0" lang="en-US" sz="1300" spc="-1" strike="noStrike">
                <a:solidFill>
                  <a:srgbClr val="2b2e3c"/>
                </a:solidFill>
                <a:latin typeface="Open Sans"/>
                <a:ea typeface="Open Sans"/>
              </a:rPr>
              <a:t>AI contributes to higher yields through predictive and preventive measures for crop and livestock management.</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15" name="CustomShape 2"/>
          <p:cNvSpPr/>
          <p:nvPr/>
        </p:nvSpPr>
        <p:spPr>
          <a:xfrm>
            <a:off x="0" y="0"/>
            <a:ext cx="9143640" cy="5287320"/>
          </a:xfrm>
          <a:prstGeom prst="rect">
            <a:avLst/>
          </a:prstGeom>
          <a:solidFill>
            <a:srgbClr val="fff8f0"/>
          </a:solidFill>
          <a:ln>
            <a:noFill/>
          </a:ln>
        </p:spPr>
        <p:style>
          <a:lnRef idx="0"/>
          <a:fillRef idx="0"/>
          <a:effectRef idx="0"/>
          <a:fontRef idx="minor"/>
        </p:style>
      </p:sp>
      <p:sp>
        <p:nvSpPr>
          <p:cNvPr id="116" name="CustomShape 3"/>
          <p:cNvSpPr/>
          <p:nvPr/>
        </p:nvSpPr>
        <p:spPr>
          <a:xfrm>
            <a:off x="797040" y="396720"/>
            <a:ext cx="7114680" cy="371160"/>
          </a:xfrm>
          <a:prstGeom prst="rect">
            <a:avLst/>
          </a:prstGeom>
          <a:noFill/>
          <a:ln>
            <a:noFill/>
          </a:ln>
        </p:spPr>
        <p:style>
          <a:lnRef idx="0"/>
          <a:fillRef idx="0"/>
          <a:effectRef idx="0"/>
          <a:fontRef idx="minor"/>
        </p:style>
        <p:txBody>
          <a:bodyPr lIns="57240" rIns="57240" tIns="28440" bIns="28440">
            <a:noAutofit/>
          </a:bodyPr>
          <a:p>
            <a:pPr>
              <a:lnSpc>
                <a:spcPct val="125000"/>
              </a:lnSpc>
            </a:pPr>
            <a:r>
              <a:rPr b="1" lang="en-US" sz="2300" spc="-1" strike="noStrike">
                <a:solidFill>
                  <a:srgbClr val="2c3f42"/>
                </a:solidFill>
                <a:latin typeface="Bitter"/>
                <a:ea typeface="Bitter"/>
              </a:rPr>
              <a:t>Applications of AI in Leaf Disease Detection</a:t>
            </a:r>
            <a:endParaRPr b="0" lang="en-US" sz="2300" spc="-1" strike="noStrike">
              <a:latin typeface="Arial"/>
            </a:endParaRPr>
          </a:p>
        </p:txBody>
      </p:sp>
      <p:sp>
        <p:nvSpPr>
          <p:cNvPr id="117" name="CustomShape 4"/>
          <p:cNvSpPr/>
          <p:nvPr/>
        </p:nvSpPr>
        <p:spPr>
          <a:xfrm>
            <a:off x="770760" y="1024200"/>
            <a:ext cx="7593480" cy="1547280"/>
          </a:xfrm>
          <a:prstGeom prst="rect">
            <a:avLst/>
          </a:prstGeom>
          <a:noFill/>
          <a:ln>
            <a:noFill/>
          </a:ln>
        </p:spPr>
        <p:style>
          <a:lnRef idx="0"/>
          <a:fillRef idx="0"/>
          <a:effectRef idx="0"/>
          <a:fontRef idx="minor"/>
        </p:style>
        <p:txBody>
          <a:bodyPr tIns="91440" bIns="91440">
            <a:noAutofit/>
          </a:bodyPr>
          <a:p>
            <a:pPr algn="just">
              <a:lnSpc>
                <a:spcPct val="100000"/>
              </a:lnSpc>
            </a:pPr>
            <a:r>
              <a:rPr b="0" lang="en-US" sz="1400" spc="-1" strike="noStrike">
                <a:solidFill>
                  <a:srgbClr val="000000"/>
                </a:solidFill>
                <a:latin typeface="Bitter"/>
                <a:ea typeface="Bitter"/>
              </a:rPr>
              <a:t>Leaf disease detection is a critical issue for farmers and agriculturalists. The detection of leaf diseases at an early stage can help prevent the spread of diseases and ensure a better yield. However, manual detection of leaf diseases is time-consuming and often inaccurate. With the advancement of technology, machine learning, and computer vision techniques can be used to develop automated solutions for leaf disease detection.</a:t>
            </a:r>
            <a:endParaRPr b="0" lang="en-US" sz="1400" spc="-1" strike="noStrike">
              <a:latin typeface="Arial"/>
            </a:endParaRPr>
          </a:p>
        </p:txBody>
      </p:sp>
      <p:pic>
        <p:nvPicPr>
          <p:cNvPr id="118" name="Google Shape;117;p20" descr=""/>
          <p:cNvPicPr/>
          <p:nvPr/>
        </p:nvPicPr>
        <p:blipFill>
          <a:blip r:embed="rId1"/>
          <a:stretch/>
        </p:blipFill>
        <p:spPr>
          <a:xfrm>
            <a:off x="2831400" y="2401560"/>
            <a:ext cx="2954880" cy="27414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20" name="CustomShape 2"/>
          <p:cNvSpPr/>
          <p:nvPr/>
        </p:nvSpPr>
        <p:spPr>
          <a:xfrm>
            <a:off x="0" y="0"/>
            <a:ext cx="9143640" cy="5143320"/>
          </a:xfrm>
          <a:prstGeom prst="rect">
            <a:avLst/>
          </a:prstGeom>
          <a:solidFill>
            <a:srgbClr val="fff8f0"/>
          </a:solidFill>
          <a:ln>
            <a:noFill/>
          </a:ln>
        </p:spPr>
        <p:style>
          <a:lnRef idx="0"/>
          <a:fillRef idx="0"/>
          <a:effectRef idx="0"/>
          <a:fontRef idx="minor"/>
        </p:style>
      </p:sp>
      <p:sp>
        <p:nvSpPr>
          <p:cNvPr id="121" name="CustomShape 3"/>
          <p:cNvSpPr/>
          <p:nvPr/>
        </p:nvSpPr>
        <p:spPr>
          <a:xfrm>
            <a:off x="873720" y="522720"/>
            <a:ext cx="2535120" cy="42444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Technology Used :</a:t>
            </a:r>
            <a:endParaRPr b="0" lang="en-US" sz="1400" spc="-1" strike="noStrike">
              <a:latin typeface="Arial"/>
            </a:endParaRPr>
          </a:p>
        </p:txBody>
      </p:sp>
      <p:sp>
        <p:nvSpPr>
          <p:cNvPr id="122" name="CustomShape 4"/>
          <p:cNvSpPr/>
          <p:nvPr/>
        </p:nvSpPr>
        <p:spPr>
          <a:xfrm>
            <a:off x="1633320" y="1089000"/>
            <a:ext cx="3873600" cy="888120"/>
          </a:xfrm>
          <a:prstGeom prst="rect">
            <a:avLst/>
          </a:prstGeom>
          <a:noFill/>
          <a:ln>
            <a:noFill/>
          </a:ln>
        </p:spPr>
        <p:style>
          <a:lnRef idx="0"/>
          <a:fillRef idx="0"/>
          <a:effectRef idx="0"/>
          <a:fontRef idx="minor"/>
        </p:style>
        <p:txBody>
          <a:bodyPr tIns="91440" bIns="91440">
            <a:noAutofit/>
          </a:bodyPr>
          <a:p>
            <a:pPr marL="457200" indent="-317160" algn="just">
              <a:lnSpc>
                <a:spcPct val="100000"/>
              </a:lnSpc>
              <a:buClr>
                <a:srgbClr val="000000"/>
              </a:buClr>
              <a:buFont typeface="Bitter"/>
              <a:buChar char="●"/>
            </a:pPr>
            <a:r>
              <a:rPr b="0" lang="en-US" sz="1400" spc="-1" strike="noStrike">
                <a:solidFill>
                  <a:srgbClr val="000000"/>
                </a:solidFill>
                <a:latin typeface="Bitter"/>
                <a:ea typeface="Bitter"/>
              </a:rPr>
              <a:t>Html ,CSS for Frontend</a:t>
            </a:r>
            <a:endParaRPr b="0" lang="en-US" sz="1400" spc="-1" strike="noStrike">
              <a:latin typeface="Arial"/>
            </a:endParaRPr>
          </a:p>
          <a:p>
            <a:pPr marL="457200" indent="-317160" algn="just">
              <a:lnSpc>
                <a:spcPct val="100000"/>
              </a:lnSpc>
              <a:buClr>
                <a:srgbClr val="000000"/>
              </a:buClr>
              <a:buFont typeface="Bitter"/>
              <a:buChar char="●"/>
            </a:pPr>
            <a:r>
              <a:rPr b="0" lang="en-US" sz="1400" spc="-1" strike="noStrike">
                <a:solidFill>
                  <a:srgbClr val="000000"/>
                </a:solidFill>
                <a:latin typeface="Bitter"/>
                <a:ea typeface="Bitter"/>
              </a:rPr>
              <a:t>Python for Backend</a:t>
            </a:r>
            <a:endParaRPr b="0" lang="en-US" sz="1400" spc="-1" strike="noStrike">
              <a:latin typeface="Arial"/>
            </a:endParaRPr>
          </a:p>
          <a:p>
            <a:pPr marL="457200" indent="-317160" algn="just">
              <a:lnSpc>
                <a:spcPct val="100000"/>
              </a:lnSpc>
              <a:buClr>
                <a:srgbClr val="000000"/>
              </a:buClr>
              <a:buFont typeface="Bitter"/>
              <a:buChar char="●"/>
            </a:pPr>
            <a:r>
              <a:rPr b="0" lang="en-US" sz="1400" spc="-1" strike="noStrike">
                <a:solidFill>
                  <a:srgbClr val="000000"/>
                </a:solidFill>
                <a:latin typeface="Bitter"/>
                <a:ea typeface="Bitter"/>
              </a:rPr>
              <a:t>Tensorflow ,Keras For Model Training</a:t>
            </a:r>
            <a:endParaRPr b="0" lang="en-US" sz="1400" spc="-1" strike="noStrike">
              <a:latin typeface="Arial"/>
            </a:endParaRPr>
          </a:p>
        </p:txBody>
      </p:sp>
      <p:sp>
        <p:nvSpPr>
          <p:cNvPr id="123" name="CustomShape 5"/>
          <p:cNvSpPr/>
          <p:nvPr/>
        </p:nvSpPr>
        <p:spPr>
          <a:xfrm>
            <a:off x="873720" y="2324880"/>
            <a:ext cx="2650680" cy="32148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The Deep learning Model</a:t>
            </a:r>
            <a:endParaRPr b="0" lang="en-US" sz="1400" spc="-1" strike="noStrike">
              <a:latin typeface="Arial"/>
            </a:endParaRPr>
          </a:p>
        </p:txBody>
      </p:sp>
      <p:sp>
        <p:nvSpPr>
          <p:cNvPr id="124" name="CustomShape 6"/>
          <p:cNvSpPr/>
          <p:nvPr/>
        </p:nvSpPr>
        <p:spPr>
          <a:xfrm>
            <a:off x="1633320" y="2762280"/>
            <a:ext cx="6667200" cy="1904760"/>
          </a:xfrm>
          <a:prstGeom prst="rect">
            <a:avLst/>
          </a:prstGeom>
          <a:noFill/>
          <a:ln>
            <a:noFill/>
          </a:ln>
        </p:spPr>
        <p:style>
          <a:lnRef idx="0"/>
          <a:fillRef idx="0"/>
          <a:effectRef idx="0"/>
          <a:fontRef idx="minor"/>
        </p:style>
        <p:txBody>
          <a:bodyPr tIns="91440" bIns="91440">
            <a:noAutofit/>
          </a:bodyPr>
          <a:p>
            <a:pPr algn="just">
              <a:lnSpc>
                <a:spcPct val="100000"/>
              </a:lnSpc>
            </a:pPr>
            <a:r>
              <a:rPr b="0" lang="en-US" sz="1400" spc="-1" strike="noStrike">
                <a:solidFill>
                  <a:srgbClr val="000000"/>
                </a:solidFill>
                <a:latin typeface="Bitter"/>
                <a:ea typeface="Bitter"/>
              </a:rPr>
              <a:t>The Leaf Disease Detection Flask App uses a deep learning model to detect the presence of leaf diseases. The model is trained on a dataset of images of healthy and diseased leaves. The model uses a convolutional neural network (CNN) to extract features from the images and classify them as healthy or diseased.</a:t>
            </a:r>
            <a:endParaRPr b="0" lang="en-US" sz="1400" spc="-1" strike="noStrike">
              <a:latin typeface="Arial"/>
            </a:endParaRPr>
          </a:p>
          <a:p>
            <a:pPr algn="just">
              <a:lnSpc>
                <a:spcPct val="100000"/>
              </a:lnSpc>
            </a:pPr>
            <a:r>
              <a:rPr b="0" lang="en-US" sz="1400" spc="-1" strike="noStrike">
                <a:solidFill>
                  <a:srgbClr val="000000"/>
                </a:solidFill>
                <a:latin typeface="Bitter"/>
                <a:ea typeface="Bitter"/>
              </a:rPr>
              <a:t>The deep learning model is implemented using Keras, a high-level neural networks API written in Python. Keras provides a simple and intuitive interface for building and training deep learning models.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26" name="CustomShape 2"/>
          <p:cNvSpPr/>
          <p:nvPr/>
        </p:nvSpPr>
        <p:spPr>
          <a:xfrm>
            <a:off x="0" y="0"/>
            <a:ext cx="9143640" cy="5143320"/>
          </a:xfrm>
          <a:prstGeom prst="rect">
            <a:avLst/>
          </a:prstGeom>
          <a:solidFill>
            <a:srgbClr val="fff8f0"/>
          </a:solidFill>
          <a:ln>
            <a:noFill/>
          </a:ln>
        </p:spPr>
        <p:style>
          <a:lnRef idx="0"/>
          <a:fillRef idx="0"/>
          <a:effectRef idx="0"/>
          <a:fontRef idx="minor"/>
        </p:style>
      </p:sp>
      <p:sp>
        <p:nvSpPr>
          <p:cNvPr id="127" name="CustomShape 3"/>
          <p:cNvSpPr/>
          <p:nvPr/>
        </p:nvSpPr>
        <p:spPr>
          <a:xfrm>
            <a:off x="699840" y="651600"/>
            <a:ext cx="2226600" cy="41112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Model Training Result</a:t>
            </a:r>
            <a:endParaRPr b="0" lang="en-US" sz="1400" spc="-1" strike="noStrike">
              <a:latin typeface="Arial"/>
            </a:endParaRPr>
          </a:p>
        </p:txBody>
      </p:sp>
      <p:pic>
        <p:nvPicPr>
          <p:cNvPr id="128" name="Google Shape;137;p22" descr=""/>
          <p:cNvPicPr/>
          <p:nvPr/>
        </p:nvPicPr>
        <p:blipFill>
          <a:blip r:embed="rId1"/>
          <a:stretch/>
        </p:blipFill>
        <p:spPr>
          <a:xfrm>
            <a:off x="654840" y="1320840"/>
            <a:ext cx="8166960" cy="1754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30" name="CustomShape 2"/>
          <p:cNvSpPr/>
          <p:nvPr/>
        </p:nvSpPr>
        <p:spPr>
          <a:xfrm>
            <a:off x="0" y="0"/>
            <a:ext cx="9143640" cy="5143320"/>
          </a:xfrm>
          <a:prstGeom prst="rect">
            <a:avLst/>
          </a:prstGeom>
          <a:solidFill>
            <a:srgbClr val="fff8f0"/>
          </a:solidFill>
          <a:ln>
            <a:noFill/>
          </a:ln>
        </p:spPr>
        <p:style>
          <a:lnRef idx="0"/>
          <a:fillRef idx="0"/>
          <a:effectRef idx="0"/>
          <a:fontRef idx="minor"/>
        </p:style>
      </p:sp>
      <p:sp>
        <p:nvSpPr>
          <p:cNvPr id="131" name="CustomShape 3"/>
          <p:cNvSpPr/>
          <p:nvPr/>
        </p:nvSpPr>
        <p:spPr>
          <a:xfrm>
            <a:off x="899280" y="444960"/>
            <a:ext cx="3616560" cy="51480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Leaf Disease Detection Web  Application </a:t>
            </a:r>
            <a:endParaRPr b="0" lang="en-US" sz="1400" spc="-1" strike="noStrike">
              <a:latin typeface="Arial"/>
            </a:endParaRPr>
          </a:p>
        </p:txBody>
      </p:sp>
      <p:pic>
        <p:nvPicPr>
          <p:cNvPr id="132" name="Google Shape;146;p23" descr=""/>
          <p:cNvPicPr/>
          <p:nvPr/>
        </p:nvPicPr>
        <p:blipFill>
          <a:blip r:embed="rId1"/>
          <a:stretch/>
        </p:blipFill>
        <p:spPr>
          <a:xfrm>
            <a:off x="2145600" y="896040"/>
            <a:ext cx="4852440" cy="2715480"/>
          </a:xfrm>
          <a:prstGeom prst="rect">
            <a:avLst/>
          </a:prstGeom>
          <a:ln>
            <a:noFill/>
          </a:ln>
        </p:spPr>
      </p:pic>
      <p:sp>
        <p:nvSpPr>
          <p:cNvPr id="133" name="CustomShape 4"/>
          <p:cNvSpPr/>
          <p:nvPr/>
        </p:nvSpPr>
        <p:spPr>
          <a:xfrm>
            <a:off x="3653640" y="3933360"/>
            <a:ext cx="1878480" cy="30888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Bitter"/>
                <a:ea typeface="Bitter"/>
              </a:rPr>
              <a:t> </a:t>
            </a:r>
            <a:r>
              <a:rPr b="0" lang="en-US" sz="1400" spc="-1" strike="noStrike">
                <a:solidFill>
                  <a:srgbClr val="000000"/>
                </a:solidFill>
                <a:latin typeface="Bitter"/>
                <a:ea typeface="Bitter"/>
              </a:rPr>
              <a:t>Main Screen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35" name="CustomShape 2"/>
          <p:cNvSpPr/>
          <p:nvPr/>
        </p:nvSpPr>
        <p:spPr>
          <a:xfrm>
            <a:off x="0" y="0"/>
            <a:ext cx="9143640" cy="5143320"/>
          </a:xfrm>
          <a:prstGeom prst="rect">
            <a:avLst/>
          </a:prstGeom>
          <a:solidFill>
            <a:srgbClr val="fff8f0"/>
          </a:solidFill>
          <a:ln>
            <a:noFill/>
          </a:ln>
        </p:spPr>
        <p:style>
          <a:lnRef idx="0"/>
          <a:fillRef idx="0"/>
          <a:effectRef idx="0"/>
          <a:fontRef idx="minor"/>
        </p:style>
      </p:sp>
      <p:sp>
        <p:nvSpPr>
          <p:cNvPr id="136" name="CustomShape 3"/>
          <p:cNvSpPr/>
          <p:nvPr/>
        </p:nvSpPr>
        <p:spPr>
          <a:xfrm>
            <a:off x="680760" y="329400"/>
            <a:ext cx="3140280" cy="47592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Web Interface:</a:t>
            </a:r>
            <a:endParaRPr b="0" lang="en-US" sz="1400" spc="-1" strike="noStrike">
              <a:latin typeface="Arial"/>
            </a:endParaRPr>
          </a:p>
        </p:txBody>
      </p:sp>
      <p:sp>
        <p:nvSpPr>
          <p:cNvPr id="137" name="CustomShape 4"/>
          <p:cNvSpPr/>
          <p:nvPr/>
        </p:nvSpPr>
        <p:spPr>
          <a:xfrm>
            <a:off x="1697400" y="792360"/>
            <a:ext cx="6911640" cy="1505880"/>
          </a:xfrm>
          <a:prstGeom prst="rect">
            <a:avLst/>
          </a:prstGeom>
          <a:noFill/>
          <a:ln>
            <a:noFill/>
          </a:ln>
        </p:spPr>
        <p:style>
          <a:lnRef idx="0"/>
          <a:fillRef idx="0"/>
          <a:effectRef idx="0"/>
          <a:fontRef idx="minor"/>
        </p:style>
        <p:txBody>
          <a:bodyPr tIns="91440" bIns="91440">
            <a:noAutofit/>
          </a:bodyPr>
          <a:p>
            <a:pPr algn="just">
              <a:lnSpc>
                <a:spcPct val="100000"/>
              </a:lnSpc>
            </a:pPr>
            <a:r>
              <a:rPr b="0" lang="en-US" sz="1400" spc="-1" strike="noStrike">
                <a:solidFill>
                  <a:srgbClr val="000000"/>
                </a:solidFill>
                <a:latin typeface="Bitter"/>
                <a:ea typeface="Bitter"/>
              </a:rPr>
              <a:t>The web interface allows users to upload images of leaves and receive predictions on whether the leaves are healthy or diseased. The interface is built using HTML, CSS. The interface includes a file upload button that allows users to select an image to upload.</a:t>
            </a:r>
            <a:endParaRPr b="0" lang="en-US" sz="1400" spc="-1" strike="noStrike">
              <a:latin typeface="Arial"/>
            </a:endParaRPr>
          </a:p>
        </p:txBody>
      </p:sp>
      <p:sp>
        <p:nvSpPr>
          <p:cNvPr id="138" name="CustomShape 5"/>
          <p:cNvSpPr/>
          <p:nvPr/>
        </p:nvSpPr>
        <p:spPr>
          <a:xfrm>
            <a:off x="680760" y="2095560"/>
            <a:ext cx="1981440" cy="47592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Bitter"/>
                <a:ea typeface="Bitter"/>
              </a:rPr>
              <a:t>Prediction Engine:</a:t>
            </a:r>
            <a:endParaRPr b="0" lang="en-US" sz="1400" spc="-1" strike="noStrike">
              <a:latin typeface="Arial"/>
            </a:endParaRPr>
          </a:p>
        </p:txBody>
      </p:sp>
      <p:sp>
        <p:nvSpPr>
          <p:cNvPr id="139" name="CustomShape 6"/>
          <p:cNvSpPr/>
          <p:nvPr/>
        </p:nvSpPr>
        <p:spPr>
          <a:xfrm>
            <a:off x="1697400" y="2571840"/>
            <a:ext cx="6679800" cy="2136240"/>
          </a:xfrm>
          <a:prstGeom prst="rect">
            <a:avLst/>
          </a:prstGeom>
          <a:noFill/>
          <a:ln>
            <a:noFill/>
          </a:ln>
        </p:spPr>
        <p:style>
          <a:lnRef idx="0"/>
          <a:fillRef idx="0"/>
          <a:effectRef idx="0"/>
          <a:fontRef idx="minor"/>
        </p:style>
        <p:txBody>
          <a:bodyPr tIns="91440" bIns="91440">
            <a:noAutofit/>
          </a:bodyPr>
          <a:p>
            <a:pPr algn="just">
              <a:lnSpc>
                <a:spcPct val="100000"/>
              </a:lnSpc>
            </a:pPr>
            <a:r>
              <a:rPr b="0" lang="en-US" sz="1400" spc="-1" strike="noStrike">
                <a:solidFill>
                  <a:srgbClr val="000000"/>
                </a:solidFill>
                <a:latin typeface="Bitter"/>
                <a:ea typeface="Bitter"/>
              </a:rPr>
              <a:t>The prediction engine is responsible for processing the uploaded image and making a prediction on whether the leaves are healthy or diseased. The prediction engine uses the deep learning model to make predictions on the uploaded image.</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00000"/>
                </a:solidFill>
                <a:latin typeface="Bitter"/>
                <a:ea typeface="Bitter"/>
              </a:rPr>
              <a:t>The prediction engine is built using Flask and Keras. The Flask application receives the uploaded image and passes it to the prediction engine. The prediction engine processes the image using the deep learning model and returns a prediction to the Flask application. The Flask application then displays the prediction to the user.</a:t>
            </a:r>
            <a:endParaRPr b="0" lang="en-US" sz="1400" spc="-1" strike="noStrike">
              <a:latin typeface="Arial"/>
            </a:endParaRPr>
          </a:p>
          <a:p>
            <a:pPr algn="just">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0" y="0"/>
            <a:ext cx="9143640" cy="5143320"/>
          </a:xfrm>
          <a:prstGeom prst="rect">
            <a:avLst/>
          </a:prstGeom>
          <a:solidFill>
            <a:srgbClr val="aabcb6"/>
          </a:solidFill>
          <a:ln>
            <a:noFill/>
          </a:ln>
        </p:spPr>
        <p:style>
          <a:lnRef idx="0"/>
          <a:fillRef idx="0"/>
          <a:effectRef idx="0"/>
          <a:fontRef idx="minor"/>
        </p:style>
      </p:sp>
      <p:sp>
        <p:nvSpPr>
          <p:cNvPr id="141" name="CustomShape 2"/>
          <p:cNvSpPr/>
          <p:nvPr/>
        </p:nvSpPr>
        <p:spPr>
          <a:xfrm>
            <a:off x="0" y="0"/>
            <a:ext cx="9143640" cy="5143320"/>
          </a:xfrm>
          <a:prstGeom prst="rect">
            <a:avLst/>
          </a:prstGeom>
          <a:solidFill>
            <a:srgbClr val="fff8f0"/>
          </a:solidFill>
          <a:ln>
            <a:noFill/>
          </a:ln>
        </p:spPr>
        <p:style>
          <a:lnRef idx="0"/>
          <a:fillRef idx="0"/>
          <a:effectRef idx="0"/>
          <a:fontRef idx="minor"/>
        </p:style>
      </p:sp>
      <p:pic>
        <p:nvPicPr>
          <p:cNvPr id="142" name="Google Shape;166;p25" descr=""/>
          <p:cNvPicPr/>
          <p:nvPr/>
        </p:nvPicPr>
        <p:blipFill>
          <a:blip r:embed="rId1"/>
          <a:stretch/>
        </p:blipFill>
        <p:spPr>
          <a:xfrm>
            <a:off x="2192760" y="342360"/>
            <a:ext cx="5560920" cy="3126240"/>
          </a:xfrm>
          <a:prstGeom prst="rect">
            <a:avLst/>
          </a:prstGeom>
          <a:ln>
            <a:noFill/>
          </a:ln>
        </p:spPr>
      </p:pic>
      <p:sp>
        <p:nvSpPr>
          <p:cNvPr id="143" name="CustomShape 3"/>
          <p:cNvSpPr/>
          <p:nvPr/>
        </p:nvSpPr>
        <p:spPr>
          <a:xfrm>
            <a:off x="3924360" y="3740040"/>
            <a:ext cx="1788480" cy="41184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Bitter"/>
                <a:ea typeface="Bitter"/>
              </a:rPr>
              <a:t>Result Screen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eeeeee"/>
      </a:dk2>
      <a:lt2>
        <a:srgbClr val="59595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eeeeee"/>
      </a:dk2>
      <a:lt2>
        <a:srgbClr val="59595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XLSX_Editor/6.2.8.2$Windows_x86 LibreOffice_project/</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2024-03-21T15:00:36Z</dcterms:created>
  <dc:creator/>
  <dc:description/>
  <dc:language>en-US</dc:language>
  <cp:lastModifiedBy/>
  <dcterms:modified xsi:type="dcterms:W3CDTF">2024-11-20T09:46:06Z</dcterms:modified>
  <cp:revision>1</cp:revision>
  <dc:subject/>
  <dc:title/>
</cp:coreProperties>
</file>